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26" r:id="rId2"/>
    <p:sldId id="327" r:id="rId3"/>
    <p:sldId id="262" r:id="rId4"/>
    <p:sldId id="257" r:id="rId5"/>
    <p:sldId id="332" r:id="rId6"/>
    <p:sldId id="328" r:id="rId7"/>
    <p:sldId id="331" r:id="rId8"/>
    <p:sldId id="340" r:id="rId9"/>
    <p:sldId id="333" r:id="rId10"/>
    <p:sldId id="334" r:id="rId11"/>
    <p:sldId id="335" r:id="rId12"/>
    <p:sldId id="336" r:id="rId13"/>
    <p:sldId id="337" r:id="rId14"/>
    <p:sldId id="277" r:id="rId15"/>
    <p:sldId id="339" r:id="rId16"/>
    <p:sldId id="290" r:id="rId17"/>
    <p:sldId id="341" r:id="rId18"/>
    <p:sldId id="342" r:id="rId19"/>
    <p:sldId id="343" r:id="rId20"/>
    <p:sldId id="344" r:id="rId21"/>
    <p:sldId id="345" r:id="rId22"/>
    <p:sldId id="2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iksha Jain" initials="AJ" lastIdx="5" clrIdx="0">
    <p:extLst>
      <p:ext uri="{19B8F6BF-5375-455C-9EA6-DF929625EA0E}">
        <p15:presenceInfo xmlns:p15="http://schemas.microsoft.com/office/powerpoint/2012/main" userId="Amiksha Ja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9E2"/>
    <a:srgbClr val="00BCFE"/>
    <a:srgbClr val="2297CC"/>
    <a:srgbClr val="41AFE0"/>
    <a:srgbClr val="2E7587"/>
    <a:srgbClr val="4599A3"/>
    <a:srgbClr val="5EBEBD"/>
    <a:srgbClr val="7CD9CE"/>
    <a:srgbClr val="84B96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BDC0E-003D-44B8-86EE-B11A35691773}" v="3" dt="2022-08-03T01:58:43.9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57" autoAdjust="0"/>
  </p:normalViewPr>
  <p:slideViewPr>
    <p:cSldViewPr snapToGrid="0">
      <p:cViewPr varScale="1">
        <p:scale>
          <a:sx n="77" d="100"/>
          <a:sy n="77" d="100"/>
        </p:scale>
        <p:origin x="83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C1236D-07C8-4D58-9FFF-1B3974E93D95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233C127-ACD9-48AA-AFD6-5EF834999CB6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800" b="0" dirty="0">
              <a:solidFill>
                <a:srgbClr val="0070C0"/>
              </a:solidFill>
            </a:rPr>
            <a:t>‘To </a:t>
          </a:r>
          <a:r>
            <a:rPr lang="en-US" sz="2800" b="0" i="1" dirty="0">
              <a:solidFill>
                <a:srgbClr val="0070C0"/>
              </a:solidFill>
            </a:rPr>
            <a:t>position India as a preferred destination </a:t>
          </a:r>
          <a:r>
            <a:rPr lang="en-US" sz="2800" b="0" dirty="0">
              <a:solidFill>
                <a:srgbClr val="0070C0"/>
              </a:solidFill>
            </a:rPr>
            <a:t>for adventure tourism globally’</a:t>
          </a:r>
          <a:endParaRPr lang="en-IN" sz="2800" b="0" dirty="0">
            <a:solidFill>
              <a:srgbClr val="0070C0"/>
            </a:solidFill>
          </a:endParaRPr>
        </a:p>
      </dgm:t>
    </dgm:pt>
    <dgm:pt modelId="{28CCC95F-7672-4ED8-B982-DBEAB8068ADE}" type="parTrans" cxnId="{53B37B40-F18D-4F3F-962F-206DA0DC26F8}">
      <dgm:prSet/>
      <dgm:spPr/>
      <dgm:t>
        <a:bodyPr/>
        <a:lstStyle/>
        <a:p>
          <a:endParaRPr lang="en-IN"/>
        </a:p>
      </dgm:t>
    </dgm:pt>
    <dgm:pt modelId="{993D3FFB-ACF8-4070-BBE9-872E9C642010}" type="sibTrans" cxnId="{53B37B40-F18D-4F3F-962F-206DA0DC26F8}">
      <dgm:prSet/>
      <dgm:spPr/>
      <dgm:t>
        <a:bodyPr/>
        <a:lstStyle/>
        <a:p>
          <a:endParaRPr lang="en-IN"/>
        </a:p>
      </dgm:t>
    </dgm:pt>
    <dgm:pt modelId="{DCAF2A7F-31A8-4A51-9262-5364D37C9908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accent5">
                  <a:lumMod val="50000"/>
                </a:schemeClr>
              </a:solidFill>
            </a:rPr>
            <a:t>Mission</a:t>
          </a:r>
          <a:endParaRPr lang="en-IN" sz="2800" b="1" dirty="0">
            <a:solidFill>
              <a:schemeClr val="accent5">
                <a:lumMod val="50000"/>
              </a:schemeClr>
            </a:solidFill>
          </a:endParaRPr>
        </a:p>
      </dgm:t>
    </dgm:pt>
    <dgm:pt modelId="{071D1DC6-86CB-4ED6-84A8-7C3DBEB8C47B}" type="parTrans" cxnId="{9C3E34D1-9DF9-4F5E-8D89-B7B2317C1DC9}">
      <dgm:prSet/>
      <dgm:spPr/>
      <dgm:t>
        <a:bodyPr/>
        <a:lstStyle/>
        <a:p>
          <a:endParaRPr lang="en-IN"/>
        </a:p>
      </dgm:t>
    </dgm:pt>
    <dgm:pt modelId="{84C914D7-90D2-4CF6-AA0D-53E8DA6F45D7}" type="sibTrans" cxnId="{9C3E34D1-9DF9-4F5E-8D89-B7B2317C1DC9}">
      <dgm:prSet/>
      <dgm:spPr/>
      <dgm:t>
        <a:bodyPr/>
        <a:lstStyle/>
        <a:p>
          <a:endParaRPr lang="en-IN"/>
        </a:p>
      </dgm:t>
    </dgm:pt>
    <dgm:pt modelId="{19A1DB22-F8FA-411C-8247-FC45BB136411}">
      <dgm:prSet phldrT="[Text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accent2">
                  <a:lumMod val="50000"/>
                </a:schemeClr>
              </a:solidFill>
            </a:rPr>
            <a:t>‘To </a:t>
          </a:r>
          <a:r>
            <a:rPr lang="en-US" i="1" dirty="0">
              <a:solidFill>
                <a:schemeClr val="accent2">
                  <a:lumMod val="50000"/>
                </a:schemeClr>
              </a:solidFill>
            </a:rPr>
            <a:t>develop an enabling ecosystem </a:t>
          </a:r>
          <a:r>
            <a:rPr lang="en-US" dirty="0">
              <a:solidFill>
                <a:schemeClr val="accent2">
                  <a:lumMod val="50000"/>
                </a:schemeClr>
              </a:solidFill>
            </a:rPr>
            <a:t>for the growth of Adventure Tourism in India and create synergies amongst Central Government, State Governments, Private Sector and local communities, for the development of Adventure Tourism’</a:t>
          </a:r>
          <a:endParaRPr lang="en-IN" dirty="0"/>
        </a:p>
      </dgm:t>
    </dgm:pt>
    <dgm:pt modelId="{E3404D40-BEE7-4EE2-84F8-D04B1EB5ECB0}" type="parTrans" cxnId="{3527E900-B2AE-45DD-BB1C-C5BCD173F651}">
      <dgm:prSet/>
      <dgm:spPr/>
      <dgm:t>
        <a:bodyPr/>
        <a:lstStyle/>
        <a:p>
          <a:endParaRPr lang="en-IN"/>
        </a:p>
      </dgm:t>
    </dgm:pt>
    <dgm:pt modelId="{48115225-BAFB-4FF0-8A39-2573655EF3A4}" type="sibTrans" cxnId="{3527E900-B2AE-45DD-BB1C-C5BCD173F651}">
      <dgm:prSet/>
      <dgm:spPr/>
      <dgm:t>
        <a:bodyPr/>
        <a:lstStyle/>
        <a:p>
          <a:endParaRPr lang="en-IN"/>
        </a:p>
      </dgm:t>
    </dgm:pt>
    <dgm:pt modelId="{7EA1A3C6-1BB5-478E-9438-6585F0291E0E}">
      <dgm:prSet phldrT="[Text]" custT="1"/>
      <dgm:spPr>
        <a:blipFill rotWithShape="0">
          <a:blip xmlns:r="http://schemas.openxmlformats.org/officeDocument/2006/relationships" r:embed="rId1"/>
          <a:srcRect/>
          <a:stretch>
            <a:fillRect l="-43000" r="-43000"/>
          </a:stretch>
        </a:blipFill>
      </dgm:spPr>
      <dgm:t>
        <a:bodyPr/>
        <a:lstStyle/>
        <a:p>
          <a:r>
            <a:rPr lang="en-US" sz="2800" b="1" i="1" dirty="0">
              <a:solidFill>
                <a:schemeClr val="accent5">
                  <a:lumMod val="75000"/>
                </a:schemeClr>
              </a:solidFill>
            </a:rPr>
            <a:t>Vision</a:t>
          </a:r>
          <a:endParaRPr lang="en-IN" sz="6500" b="1" i="1" dirty="0">
            <a:solidFill>
              <a:schemeClr val="accent5">
                <a:lumMod val="75000"/>
              </a:schemeClr>
            </a:solidFill>
          </a:endParaRPr>
        </a:p>
      </dgm:t>
    </dgm:pt>
    <dgm:pt modelId="{08FFA557-3D49-4604-94ED-A09B2E848723}" type="sibTrans" cxnId="{4AA20E02-83A2-48DE-BB22-16B9C2A4A42B}">
      <dgm:prSet/>
      <dgm:spPr/>
      <dgm:t>
        <a:bodyPr/>
        <a:lstStyle/>
        <a:p>
          <a:endParaRPr lang="en-IN"/>
        </a:p>
      </dgm:t>
    </dgm:pt>
    <dgm:pt modelId="{D9A6AF1B-1374-4C3B-B086-DAF927A60847}" type="parTrans" cxnId="{4AA20E02-83A2-48DE-BB22-16B9C2A4A42B}">
      <dgm:prSet/>
      <dgm:spPr/>
      <dgm:t>
        <a:bodyPr/>
        <a:lstStyle/>
        <a:p>
          <a:endParaRPr lang="en-IN"/>
        </a:p>
      </dgm:t>
    </dgm:pt>
    <dgm:pt modelId="{C58D66AD-042F-4394-8536-35EFDB648216}" type="pres">
      <dgm:prSet presAssocID="{8EC1236D-07C8-4D58-9FFF-1B3974E93D95}" presName="list" presStyleCnt="0">
        <dgm:presLayoutVars>
          <dgm:dir/>
          <dgm:animLvl val="lvl"/>
        </dgm:presLayoutVars>
      </dgm:prSet>
      <dgm:spPr/>
    </dgm:pt>
    <dgm:pt modelId="{A5E73055-66CD-43FE-B80F-2CF8B653D6EA}" type="pres">
      <dgm:prSet presAssocID="{7EA1A3C6-1BB5-478E-9438-6585F0291E0E}" presName="posSpace" presStyleCnt="0"/>
      <dgm:spPr/>
    </dgm:pt>
    <dgm:pt modelId="{AC7E5B88-ADCD-4341-8671-F11F14B2AB80}" type="pres">
      <dgm:prSet presAssocID="{7EA1A3C6-1BB5-478E-9438-6585F0291E0E}" presName="vertFlow" presStyleCnt="0"/>
      <dgm:spPr/>
    </dgm:pt>
    <dgm:pt modelId="{5B29D944-6D7D-4D93-B300-B87AE8C87EFF}" type="pres">
      <dgm:prSet presAssocID="{7EA1A3C6-1BB5-478E-9438-6585F0291E0E}" presName="topSpace" presStyleCnt="0"/>
      <dgm:spPr/>
    </dgm:pt>
    <dgm:pt modelId="{8A053FC8-E716-4666-A24A-400B48F5DBF6}" type="pres">
      <dgm:prSet presAssocID="{7EA1A3C6-1BB5-478E-9438-6585F0291E0E}" presName="firstComp" presStyleCnt="0"/>
      <dgm:spPr/>
    </dgm:pt>
    <dgm:pt modelId="{A5021B4F-2EBD-4913-8601-EC5AE3D644E5}" type="pres">
      <dgm:prSet presAssocID="{7EA1A3C6-1BB5-478E-9438-6585F0291E0E}" presName="firstChild" presStyleLbl="bgAccFollowNode1" presStyleIdx="0" presStyleCnt="2" custScaleX="96839" custScaleY="207878" custLinFactNeighborX="1102" custLinFactNeighborY="-17631"/>
      <dgm:spPr/>
    </dgm:pt>
    <dgm:pt modelId="{5323CB3D-5D7B-464E-A07B-D5876103342F}" type="pres">
      <dgm:prSet presAssocID="{7EA1A3C6-1BB5-478E-9438-6585F0291E0E}" presName="firstChildTx" presStyleLbl="bgAccFollowNode1" presStyleIdx="0" presStyleCnt="2">
        <dgm:presLayoutVars>
          <dgm:bulletEnabled val="1"/>
        </dgm:presLayoutVars>
      </dgm:prSet>
      <dgm:spPr/>
    </dgm:pt>
    <dgm:pt modelId="{8041038B-ED17-48B7-957A-7093308928F5}" type="pres">
      <dgm:prSet presAssocID="{7EA1A3C6-1BB5-478E-9438-6585F0291E0E}" presName="negSpace" presStyleCnt="0"/>
      <dgm:spPr/>
    </dgm:pt>
    <dgm:pt modelId="{F0DC91A4-A8F5-476D-9133-87B6EF00FFB7}" type="pres">
      <dgm:prSet presAssocID="{7EA1A3C6-1BB5-478E-9438-6585F0291E0E}" presName="circle" presStyleLbl="node1" presStyleIdx="0" presStyleCnt="2" custLinFactNeighborX="713" custLinFactNeighborY="-5773"/>
      <dgm:spPr/>
    </dgm:pt>
    <dgm:pt modelId="{81A841BF-500C-4962-BCB6-4078B08DC085}" type="pres">
      <dgm:prSet presAssocID="{08FFA557-3D49-4604-94ED-A09B2E848723}" presName="transSpace" presStyleCnt="0"/>
      <dgm:spPr/>
    </dgm:pt>
    <dgm:pt modelId="{325549F9-45E2-4F98-9668-8D465D9B0971}" type="pres">
      <dgm:prSet presAssocID="{DCAF2A7F-31A8-4A51-9262-5364D37C9908}" presName="posSpace" presStyleCnt="0"/>
      <dgm:spPr/>
    </dgm:pt>
    <dgm:pt modelId="{B427434A-BAD6-4029-940A-02112344E76B}" type="pres">
      <dgm:prSet presAssocID="{DCAF2A7F-31A8-4A51-9262-5364D37C9908}" presName="vertFlow" presStyleCnt="0"/>
      <dgm:spPr/>
    </dgm:pt>
    <dgm:pt modelId="{6E0A90AD-055A-49E5-9E1A-8812820FDDD3}" type="pres">
      <dgm:prSet presAssocID="{DCAF2A7F-31A8-4A51-9262-5364D37C9908}" presName="topSpace" presStyleCnt="0"/>
      <dgm:spPr/>
    </dgm:pt>
    <dgm:pt modelId="{39EB5141-05DC-4AFE-9959-34BE0AE12B88}" type="pres">
      <dgm:prSet presAssocID="{DCAF2A7F-31A8-4A51-9262-5364D37C9908}" presName="firstComp" presStyleCnt="0"/>
      <dgm:spPr/>
    </dgm:pt>
    <dgm:pt modelId="{082093C2-B49B-4205-BE7F-BF44623E8D92}" type="pres">
      <dgm:prSet presAssocID="{DCAF2A7F-31A8-4A51-9262-5364D37C9908}" presName="firstChild" presStyleLbl="bgAccFollowNode1" presStyleIdx="1" presStyleCnt="2" custScaleX="123550" custScaleY="289540" custLinFactNeighborX="7353" custLinFactNeighborY="-7503"/>
      <dgm:spPr/>
    </dgm:pt>
    <dgm:pt modelId="{A3E21FBD-6015-4153-968D-8AE2583AD14B}" type="pres">
      <dgm:prSet presAssocID="{DCAF2A7F-31A8-4A51-9262-5364D37C9908}" presName="firstChildTx" presStyleLbl="bgAccFollowNode1" presStyleIdx="1" presStyleCnt="2">
        <dgm:presLayoutVars>
          <dgm:bulletEnabled val="1"/>
        </dgm:presLayoutVars>
      </dgm:prSet>
      <dgm:spPr/>
    </dgm:pt>
    <dgm:pt modelId="{563483D2-8538-4466-882A-5B66BDF61270}" type="pres">
      <dgm:prSet presAssocID="{DCAF2A7F-31A8-4A51-9262-5364D37C9908}" presName="negSpace" presStyleCnt="0"/>
      <dgm:spPr/>
    </dgm:pt>
    <dgm:pt modelId="{E89B0A0E-FC7D-4241-B78A-1A85BF9EA864}" type="pres">
      <dgm:prSet presAssocID="{DCAF2A7F-31A8-4A51-9262-5364D37C9908}" presName="circle" presStyleLbl="node1" presStyleIdx="1" presStyleCnt="2" custScaleX="110734" custScaleY="108502" custLinFactNeighborX="-33187" custLinFactNeighborY="23748"/>
      <dgm:spPr/>
    </dgm:pt>
  </dgm:ptLst>
  <dgm:cxnLst>
    <dgm:cxn modelId="{3527E900-B2AE-45DD-BB1C-C5BCD173F651}" srcId="{DCAF2A7F-31A8-4A51-9262-5364D37C9908}" destId="{19A1DB22-F8FA-411C-8247-FC45BB136411}" srcOrd="0" destOrd="0" parTransId="{E3404D40-BEE7-4EE2-84F8-D04B1EB5ECB0}" sibTransId="{48115225-BAFB-4FF0-8A39-2573655EF3A4}"/>
    <dgm:cxn modelId="{4AA20E02-83A2-48DE-BB22-16B9C2A4A42B}" srcId="{8EC1236D-07C8-4D58-9FFF-1B3974E93D95}" destId="{7EA1A3C6-1BB5-478E-9438-6585F0291E0E}" srcOrd="0" destOrd="0" parTransId="{D9A6AF1B-1374-4C3B-B086-DAF927A60847}" sibTransId="{08FFA557-3D49-4604-94ED-A09B2E848723}"/>
    <dgm:cxn modelId="{EF202018-5F13-43C3-875B-1FD389343A46}" type="presOf" srcId="{8EC1236D-07C8-4D58-9FFF-1B3974E93D95}" destId="{C58D66AD-042F-4394-8536-35EFDB648216}" srcOrd="0" destOrd="0" presId="urn:microsoft.com/office/officeart/2005/8/layout/hList9"/>
    <dgm:cxn modelId="{53B37B40-F18D-4F3F-962F-206DA0DC26F8}" srcId="{7EA1A3C6-1BB5-478E-9438-6585F0291E0E}" destId="{D233C127-ACD9-48AA-AFD6-5EF834999CB6}" srcOrd="0" destOrd="0" parTransId="{28CCC95F-7672-4ED8-B982-DBEAB8068ADE}" sibTransId="{993D3FFB-ACF8-4070-BBE9-872E9C642010}"/>
    <dgm:cxn modelId="{FE015E67-0797-408D-A94C-D816D9A23605}" type="presOf" srcId="{7EA1A3C6-1BB5-478E-9438-6585F0291E0E}" destId="{F0DC91A4-A8F5-476D-9133-87B6EF00FFB7}" srcOrd="0" destOrd="0" presId="urn:microsoft.com/office/officeart/2005/8/layout/hList9"/>
    <dgm:cxn modelId="{55A4C784-DA45-4593-B509-E6B9E89A9E69}" type="presOf" srcId="{DCAF2A7F-31A8-4A51-9262-5364D37C9908}" destId="{E89B0A0E-FC7D-4241-B78A-1A85BF9EA864}" srcOrd="0" destOrd="0" presId="urn:microsoft.com/office/officeart/2005/8/layout/hList9"/>
    <dgm:cxn modelId="{FABB9298-8708-4C40-A4B6-8F7003C4199F}" type="presOf" srcId="{19A1DB22-F8FA-411C-8247-FC45BB136411}" destId="{A3E21FBD-6015-4153-968D-8AE2583AD14B}" srcOrd="1" destOrd="0" presId="urn:microsoft.com/office/officeart/2005/8/layout/hList9"/>
    <dgm:cxn modelId="{9C3E34D1-9DF9-4F5E-8D89-B7B2317C1DC9}" srcId="{8EC1236D-07C8-4D58-9FFF-1B3974E93D95}" destId="{DCAF2A7F-31A8-4A51-9262-5364D37C9908}" srcOrd="1" destOrd="0" parTransId="{071D1DC6-86CB-4ED6-84A8-7C3DBEB8C47B}" sibTransId="{84C914D7-90D2-4CF6-AA0D-53E8DA6F45D7}"/>
    <dgm:cxn modelId="{827375DC-D2C3-42BE-8F87-23022FA6D96A}" type="presOf" srcId="{19A1DB22-F8FA-411C-8247-FC45BB136411}" destId="{082093C2-B49B-4205-BE7F-BF44623E8D92}" srcOrd="0" destOrd="0" presId="urn:microsoft.com/office/officeart/2005/8/layout/hList9"/>
    <dgm:cxn modelId="{729899E0-ACC5-45ED-BB84-A112DF5C1ACD}" type="presOf" srcId="{D233C127-ACD9-48AA-AFD6-5EF834999CB6}" destId="{5323CB3D-5D7B-464E-A07B-D5876103342F}" srcOrd="1" destOrd="0" presId="urn:microsoft.com/office/officeart/2005/8/layout/hList9"/>
    <dgm:cxn modelId="{D57DFDFF-6893-4FE2-8AC0-B7B4D4397D68}" type="presOf" srcId="{D233C127-ACD9-48AA-AFD6-5EF834999CB6}" destId="{A5021B4F-2EBD-4913-8601-EC5AE3D644E5}" srcOrd="0" destOrd="0" presId="urn:microsoft.com/office/officeart/2005/8/layout/hList9"/>
    <dgm:cxn modelId="{B739034C-5A52-4C4C-BCC3-A282A2CD5DB1}" type="presParOf" srcId="{C58D66AD-042F-4394-8536-35EFDB648216}" destId="{A5E73055-66CD-43FE-B80F-2CF8B653D6EA}" srcOrd="0" destOrd="0" presId="urn:microsoft.com/office/officeart/2005/8/layout/hList9"/>
    <dgm:cxn modelId="{973E9E3B-9A73-4528-A8DA-73E02AD7B9F4}" type="presParOf" srcId="{C58D66AD-042F-4394-8536-35EFDB648216}" destId="{AC7E5B88-ADCD-4341-8671-F11F14B2AB80}" srcOrd="1" destOrd="0" presId="urn:microsoft.com/office/officeart/2005/8/layout/hList9"/>
    <dgm:cxn modelId="{EF898D98-4FF4-400C-A953-CA0962436704}" type="presParOf" srcId="{AC7E5B88-ADCD-4341-8671-F11F14B2AB80}" destId="{5B29D944-6D7D-4D93-B300-B87AE8C87EFF}" srcOrd="0" destOrd="0" presId="urn:microsoft.com/office/officeart/2005/8/layout/hList9"/>
    <dgm:cxn modelId="{3C335C44-92F7-47C4-94E1-9EA8B83CA7B4}" type="presParOf" srcId="{AC7E5B88-ADCD-4341-8671-F11F14B2AB80}" destId="{8A053FC8-E716-4666-A24A-400B48F5DBF6}" srcOrd="1" destOrd="0" presId="urn:microsoft.com/office/officeart/2005/8/layout/hList9"/>
    <dgm:cxn modelId="{076C4BB7-075E-45DD-8ECF-30FC500EFD06}" type="presParOf" srcId="{8A053FC8-E716-4666-A24A-400B48F5DBF6}" destId="{A5021B4F-2EBD-4913-8601-EC5AE3D644E5}" srcOrd="0" destOrd="0" presId="urn:microsoft.com/office/officeart/2005/8/layout/hList9"/>
    <dgm:cxn modelId="{E36D335A-0A0E-49EA-9672-8BD6CF2F0054}" type="presParOf" srcId="{8A053FC8-E716-4666-A24A-400B48F5DBF6}" destId="{5323CB3D-5D7B-464E-A07B-D5876103342F}" srcOrd="1" destOrd="0" presId="urn:microsoft.com/office/officeart/2005/8/layout/hList9"/>
    <dgm:cxn modelId="{1C45E735-0278-4428-8173-0EF2504ED11E}" type="presParOf" srcId="{C58D66AD-042F-4394-8536-35EFDB648216}" destId="{8041038B-ED17-48B7-957A-7093308928F5}" srcOrd="2" destOrd="0" presId="urn:microsoft.com/office/officeart/2005/8/layout/hList9"/>
    <dgm:cxn modelId="{1BDE6923-AD9A-4BEF-8789-7A207F374B45}" type="presParOf" srcId="{C58D66AD-042F-4394-8536-35EFDB648216}" destId="{F0DC91A4-A8F5-476D-9133-87B6EF00FFB7}" srcOrd="3" destOrd="0" presId="urn:microsoft.com/office/officeart/2005/8/layout/hList9"/>
    <dgm:cxn modelId="{ABAEB1F4-9372-427D-92D9-5EEAE9302265}" type="presParOf" srcId="{C58D66AD-042F-4394-8536-35EFDB648216}" destId="{81A841BF-500C-4962-BCB6-4078B08DC085}" srcOrd="4" destOrd="0" presId="urn:microsoft.com/office/officeart/2005/8/layout/hList9"/>
    <dgm:cxn modelId="{A9619B61-7B5C-427D-84C5-4BB5E60B1DA7}" type="presParOf" srcId="{C58D66AD-042F-4394-8536-35EFDB648216}" destId="{325549F9-45E2-4F98-9668-8D465D9B0971}" srcOrd="5" destOrd="0" presId="urn:microsoft.com/office/officeart/2005/8/layout/hList9"/>
    <dgm:cxn modelId="{DB86976B-F63B-412F-AEDE-9655177376B6}" type="presParOf" srcId="{C58D66AD-042F-4394-8536-35EFDB648216}" destId="{B427434A-BAD6-4029-940A-02112344E76B}" srcOrd="6" destOrd="0" presId="urn:microsoft.com/office/officeart/2005/8/layout/hList9"/>
    <dgm:cxn modelId="{ADF87491-C112-4949-8950-62741C9C707D}" type="presParOf" srcId="{B427434A-BAD6-4029-940A-02112344E76B}" destId="{6E0A90AD-055A-49E5-9E1A-8812820FDDD3}" srcOrd="0" destOrd="0" presId="urn:microsoft.com/office/officeart/2005/8/layout/hList9"/>
    <dgm:cxn modelId="{1AC834ED-875B-4CE2-9E42-726EB7B200EF}" type="presParOf" srcId="{B427434A-BAD6-4029-940A-02112344E76B}" destId="{39EB5141-05DC-4AFE-9959-34BE0AE12B88}" srcOrd="1" destOrd="0" presId="urn:microsoft.com/office/officeart/2005/8/layout/hList9"/>
    <dgm:cxn modelId="{0975D7C5-8E8C-4F0E-A985-948BD43DD00B}" type="presParOf" srcId="{39EB5141-05DC-4AFE-9959-34BE0AE12B88}" destId="{082093C2-B49B-4205-BE7F-BF44623E8D92}" srcOrd="0" destOrd="0" presId="urn:microsoft.com/office/officeart/2005/8/layout/hList9"/>
    <dgm:cxn modelId="{95A393FF-4F27-4D59-8CE2-1115B00CEDC3}" type="presParOf" srcId="{39EB5141-05DC-4AFE-9959-34BE0AE12B88}" destId="{A3E21FBD-6015-4153-968D-8AE2583AD14B}" srcOrd="1" destOrd="0" presId="urn:microsoft.com/office/officeart/2005/8/layout/hList9"/>
    <dgm:cxn modelId="{EB2182F8-4BB7-479B-84FB-DD4A629DAF62}" type="presParOf" srcId="{C58D66AD-042F-4394-8536-35EFDB648216}" destId="{563483D2-8538-4466-882A-5B66BDF61270}" srcOrd="7" destOrd="0" presId="urn:microsoft.com/office/officeart/2005/8/layout/hList9"/>
    <dgm:cxn modelId="{B7CC26F2-6837-4193-9B47-15C5FBCDF019}" type="presParOf" srcId="{C58D66AD-042F-4394-8536-35EFDB648216}" destId="{E89B0A0E-FC7D-4241-B78A-1A85BF9EA864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21B4F-2EBD-4913-8601-EC5AE3D644E5}">
      <dsp:nvSpPr>
        <dsp:cNvPr id="0" name=""/>
        <dsp:cNvSpPr/>
      </dsp:nvSpPr>
      <dsp:spPr>
        <a:xfrm>
          <a:off x="1932341" y="367700"/>
          <a:ext cx="2311798" cy="3418092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rgbClr val="0070C0"/>
              </a:solidFill>
            </a:rPr>
            <a:t>‘To </a:t>
          </a:r>
          <a:r>
            <a:rPr lang="en-US" sz="2800" b="0" i="1" kern="1200" dirty="0">
              <a:solidFill>
                <a:srgbClr val="0070C0"/>
              </a:solidFill>
            </a:rPr>
            <a:t>position India as a preferred destination </a:t>
          </a:r>
          <a:r>
            <a:rPr lang="en-US" sz="2800" b="0" kern="1200" dirty="0">
              <a:solidFill>
                <a:srgbClr val="0070C0"/>
              </a:solidFill>
            </a:rPr>
            <a:t>for adventure tourism globally’</a:t>
          </a:r>
          <a:endParaRPr lang="en-IN" sz="2800" b="0" kern="1200" dirty="0">
            <a:solidFill>
              <a:srgbClr val="0070C0"/>
            </a:solidFill>
          </a:endParaRPr>
        </a:p>
      </dsp:txBody>
      <dsp:txXfrm>
        <a:off x="2302229" y="367700"/>
        <a:ext cx="1941911" cy="3418092"/>
      </dsp:txXfrm>
    </dsp:sp>
    <dsp:sp modelId="{F0DC91A4-A8F5-476D-9133-87B6EF00FFB7}">
      <dsp:nvSpPr>
        <dsp:cNvPr id="0" name=""/>
        <dsp:cNvSpPr/>
      </dsp:nvSpPr>
      <dsp:spPr>
        <a:xfrm>
          <a:off x="455459" y="0"/>
          <a:ext cx="1643456" cy="164345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43000" r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>
              <a:solidFill>
                <a:schemeClr val="accent5">
                  <a:lumMod val="75000"/>
                </a:schemeClr>
              </a:solidFill>
            </a:rPr>
            <a:t>Vision</a:t>
          </a:r>
          <a:endParaRPr lang="en-IN" sz="6500" b="1" i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696138" y="240679"/>
        <a:ext cx="1162098" cy="1162098"/>
      </dsp:txXfrm>
    </dsp:sp>
    <dsp:sp modelId="{082093C2-B49B-4205-BE7F-BF44623E8D92}">
      <dsp:nvSpPr>
        <dsp:cNvPr id="0" name=""/>
        <dsp:cNvSpPr/>
      </dsp:nvSpPr>
      <dsp:spPr>
        <a:xfrm>
          <a:off x="6085242" y="534233"/>
          <a:ext cx="3763006" cy="4760843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4912" rIns="184912" bIns="184912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2">
                  <a:lumMod val="50000"/>
                </a:schemeClr>
              </a:solidFill>
            </a:rPr>
            <a:t>‘To </a:t>
          </a:r>
          <a:r>
            <a:rPr lang="en-US" sz="2600" i="1" kern="1200" dirty="0">
              <a:solidFill>
                <a:schemeClr val="accent2">
                  <a:lumMod val="50000"/>
                </a:schemeClr>
              </a:solidFill>
            </a:rPr>
            <a:t>develop an enabling ecosystem </a:t>
          </a:r>
          <a:r>
            <a:rPr lang="en-US" sz="2600" kern="1200" dirty="0">
              <a:solidFill>
                <a:schemeClr val="accent2">
                  <a:lumMod val="50000"/>
                </a:schemeClr>
              </a:solidFill>
            </a:rPr>
            <a:t>for the growth of Adventure Tourism in India and create synergies amongst Central Government, State Governments, Private Sector and local communities, for the development of Adventure Tourism’</a:t>
          </a:r>
          <a:endParaRPr lang="en-IN" sz="2600" kern="1200" dirty="0"/>
        </a:p>
      </dsp:txBody>
      <dsp:txXfrm>
        <a:off x="6687323" y="534233"/>
        <a:ext cx="3160925" cy="4760843"/>
      </dsp:txXfrm>
    </dsp:sp>
    <dsp:sp modelId="{E89B0A0E-FC7D-4241-B78A-1A85BF9EA864}">
      <dsp:nvSpPr>
        <dsp:cNvPr id="0" name=""/>
        <dsp:cNvSpPr/>
      </dsp:nvSpPr>
      <dsp:spPr>
        <a:xfrm>
          <a:off x="4589894" y="390508"/>
          <a:ext cx="1819865" cy="1783183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5">
                  <a:lumMod val="50000"/>
                </a:schemeClr>
              </a:solidFill>
            </a:rPr>
            <a:t>Mission</a:t>
          </a:r>
          <a:endParaRPr lang="en-IN" sz="28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4856407" y="651649"/>
        <a:ext cx="1286839" cy="1260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25B5-4FA3-44CF-9EEA-E12B9327452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205ED-B4CA-4E07-8157-7015A353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18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Source: </a:t>
            </a:r>
            <a:r>
              <a:rPr lang="en-US" sz="1200" b="1" dirty="0">
                <a:solidFill>
                  <a:schemeClr val="bg1"/>
                </a:solidFill>
              </a:rPr>
              <a:t>https://www.gujarattourism.com/north-zone/sabarkantha/polo-forest.html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77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Pyramid structure to be inserted to better demonstrate the governance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13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Source: </a:t>
            </a:r>
            <a:r>
              <a:rPr lang="en-US" sz="1200" b="1" dirty="0">
                <a:solidFill>
                  <a:schemeClr val="bg1"/>
                </a:solidFill>
              </a:rPr>
              <a:t>https://www.dealsshutter.com/blog/places-to-visit-in-maharashtra/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81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Source: </a:t>
            </a:r>
            <a:r>
              <a:rPr lang="en-US" sz="1200" b="1" dirty="0">
                <a:solidFill>
                  <a:schemeClr val="bg1"/>
                </a:solidFill>
              </a:rPr>
              <a:t>https://www.greavesindia.co.uk/the-essence-of-rajasthan-2/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55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Source: </a:t>
            </a:r>
            <a:r>
              <a:rPr lang="en-US" sz="1200" b="1" dirty="0">
                <a:solidFill>
                  <a:schemeClr val="bg1"/>
                </a:solidFill>
              </a:rPr>
              <a:t>https://www.gujarattourism.com/north-zone/sabarkantha/polo-forest.html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08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Source: </a:t>
            </a:r>
            <a:r>
              <a:rPr lang="en-US" sz="1200" b="1" dirty="0">
                <a:solidFill>
                  <a:schemeClr val="bg1"/>
                </a:solidFill>
              </a:rPr>
              <a:t>https://www.gujarattourism.com/north-zone/sabarkantha/polo-forest.html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31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Source: </a:t>
            </a:r>
            <a:r>
              <a:rPr lang="en-US" sz="1200" b="1" dirty="0">
                <a:solidFill>
                  <a:schemeClr val="bg1"/>
                </a:solidFill>
              </a:rPr>
              <a:t>https://www.gujarattourism.com/north-zone/sabarkantha/polo-forest.html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20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Source: </a:t>
            </a:r>
            <a:r>
              <a:rPr lang="en-US" sz="1200" b="1" dirty="0">
                <a:solidFill>
                  <a:schemeClr val="bg1"/>
                </a:solidFill>
              </a:rPr>
              <a:t>https://www.gujarattourism.com/north-zone/sabarkantha/polo-forest.html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39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Source: </a:t>
            </a:r>
            <a:r>
              <a:rPr lang="en-US" sz="1200" b="1" dirty="0">
                <a:solidFill>
                  <a:schemeClr val="bg1"/>
                </a:solidFill>
              </a:rPr>
              <a:t>https://www.gujarattourism.com/north-zone/sabarkantha/polo-forest.html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9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Source: </a:t>
            </a:r>
            <a:r>
              <a:rPr lang="en-US" sz="1800" b="1" dirty="0">
                <a:solidFill>
                  <a:schemeClr val="bg1"/>
                </a:solidFill>
              </a:rPr>
              <a:t>http://enviscpreec.blogspot.com/2014/06/sacred-groves-of-meghalaya.html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47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Source: </a:t>
            </a:r>
            <a:r>
              <a:rPr lang="en-US" sz="1200" b="1" dirty="0">
                <a:solidFill>
                  <a:schemeClr val="bg1"/>
                </a:solidFill>
              </a:rPr>
              <a:t>https://www.gujarattourism.com/north-zone/sabarkantha/polo-forest.html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54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https://www.meghalayatourism.in/destinations/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32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</a:rPr>
              <a:t>Source: </a:t>
            </a:r>
            <a:r>
              <a:rPr lang="en-US" sz="1200" b="1" dirty="0">
                <a:solidFill>
                  <a:schemeClr val="bg1"/>
                </a:solidFill>
              </a:rPr>
              <a:t>https://ttravelog.com/articles/true-beauty-of-maredumilli-travel-guide_DkR.html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23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0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Source: </a:t>
            </a:r>
            <a:r>
              <a:rPr lang="en-US" sz="1800" b="1" dirty="0">
                <a:solidFill>
                  <a:schemeClr val="bg1"/>
                </a:solidFill>
              </a:rPr>
              <a:t>https://www.thetravel.com/abode-of-clouds-india-guide-what-to-do/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15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Source: </a:t>
            </a:r>
            <a:r>
              <a:rPr lang="en-US" sz="1800" b="1" dirty="0">
                <a:solidFill>
                  <a:schemeClr val="bg1"/>
                </a:solidFill>
              </a:rPr>
              <a:t>https://www.gyaktoursandtravels.com/zanskar.html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5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Source: </a:t>
            </a:r>
            <a:r>
              <a:rPr lang="en-US" sz="1800" b="1" dirty="0">
                <a:solidFill>
                  <a:schemeClr val="bg1"/>
                </a:solidFill>
              </a:rPr>
              <a:t>https://globalgrasshopper.com/destinations/asia/unspoilt-places-to-visit-in-india-for-travel-snobs/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05ED-B4CA-4E07-8157-7015A3536D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1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71423-FD69-9A84-8091-3AD6E6D31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D36DA0-4355-623D-CED9-A4546FEFE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12900-FA51-FF7A-D5D5-047D4ECC0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0A38-568F-4F97-8A00-9316383849C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9C12B-4BD1-8A8E-4323-A0D97FFBE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64A0-91E2-865F-D81B-63A17EC1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37E9-A539-4C94-A9E2-8DCF95A1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15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901C6-A55E-FF5D-7758-5104F1CF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5833F-7D7B-3075-D2B0-EA5601A47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90C6C-66B9-F646-D74D-8ADA3899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0A38-568F-4F97-8A00-9316383849C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14721-1F8B-6A57-F191-20DEDC33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D3042-DCD7-E6C1-85C6-6DBB3A07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37E9-A539-4C94-A9E2-8DCF95A1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96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EDD7FF-19AC-4948-9322-718BFA49F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7D3F8-B0DE-3BFE-56BC-8CF282CFA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CE13C-BFE2-6C74-6FDC-968B90A01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0A38-568F-4F97-8A00-9316383849C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4A09-910F-2384-89AD-14F0BAE4C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272DB-60EF-3ED0-4DBD-26034EA9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37E9-A539-4C94-A9E2-8DCF95A1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9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6D088-5F7C-568C-D7FF-AB6C2023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F0CC5-7767-5956-C00E-06E0E0C04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83A4A-98B8-A03F-8B78-30223F07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0A38-568F-4F97-8A00-9316383849C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82F6F-90C4-615D-69FF-2D60480A3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5FAF8-B9A4-943F-8BA2-089ECBBE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37E9-A539-4C94-A9E2-8DCF95A1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7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B6802-3FF3-4F8C-8776-56CF0B802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D7765-E036-46C5-9902-64338421E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B3802-AF98-EC52-D4A7-8EDB4A0A4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0A38-568F-4F97-8A00-9316383849C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88EFF-F808-9EF1-5228-67C1AD9C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449B1-7151-1943-322B-CE30FB87F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37E9-A539-4C94-A9E2-8DCF95A1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9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EEECD-CDAE-2CF2-00B8-81C49A87B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C11CD-B266-56A7-239A-9DCF67408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FDB2F-B6A1-C672-B011-EFBA6D381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ED3B4-6A5B-4147-22D4-4D6AE53D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0A38-568F-4F97-8A00-9316383849C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C9D56-B656-C929-BE1F-0375E07DB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2EE86-F850-5CC2-85D9-C5F7B4A26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37E9-A539-4C94-A9E2-8DCF95A1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4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E468-4C6C-6DB3-99E7-D2AC8FCB8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67F9B-A9D5-D6E0-C168-D04CF23BB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06413-2175-7AE4-FC6D-789E00507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8824E-5F74-EAB0-872B-F8255F73C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3041D7-4E6E-D8FB-0460-5555185874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A73649-EF42-2CF1-AB1E-4E020DF78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0A38-568F-4F97-8A00-9316383849C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9DD70-9C65-67C7-139E-AF5A80F92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D83C66-8F3D-3FF5-DE60-8E0B4F33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37E9-A539-4C94-A9E2-8DCF95A1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8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FE222-CBF2-9E74-6664-B9E03AA8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655738-B4EB-E017-1F7B-AF467BEC4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0A38-568F-4F97-8A00-9316383849C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2DAF2-289A-B59A-B30C-D3FD04FFB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80031-7885-4AE9-4B2B-BF541814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37E9-A539-4C94-A9E2-8DCF95A1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4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079F46-ADA4-C462-C64E-0D7F78C19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0A38-568F-4F97-8A00-9316383849C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19248-7AE6-6F97-0ECB-EB365C606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07ECB-2C02-7EEB-36ED-80622D77E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37E9-A539-4C94-A9E2-8DCF95A1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0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4E046-8091-3D2E-7B57-9DF8DD3F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B46A8-A903-615E-5148-4B066720D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E8F05-94EB-4286-5B21-3A900B06D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88D67-D840-34BA-6A95-134D4172C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0A38-568F-4F97-8A00-9316383849C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6FD53-74BB-CB48-1103-A0BFD211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D9F95-663A-8C81-E453-561B6772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37E9-A539-4C94-A9E2-8DCF95A1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57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90AD-115B-5DAE-0E5F-EF49C383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AEB8BD-4A2D-A138-1BA5-08EFCD91B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986307-7A74-2047-6D0F-84B811AD6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29642-ED31-ACC0-1C3B-74F74ECE5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0A38-568F-4F97-8A00-9316383849C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B8142-50C7-CA2B-9A49-49F62CD77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58624-032E-7D24-8708-EEA5E46A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37E9-A539-4C94-A9E2-8DCF95A1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6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0AE32-EE01-C726-E590-20567609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E53B3-98EE-41A7-002D-CE7546C41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94DFC-BFE2-F156-99D0-7CFB329E8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C0A38-568F-4F97-8A00-9316383849C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474B1-235F-3BEE-4501-930EFC5B5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12FB5-8CD1-588C-A1B8-91B7943B0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837E9-A539-4C94-A9E2-8DCF95A1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6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jpe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4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55.jpe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4.png"/><Relationship Id="rId4" Type="http://schemas.openxmlformats.org/officeDocument/2006/relationships/image" Target="../media/image14.jpe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60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4.jpe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.png"/><Relationship Id="rId5" Type="http://schemas.openxmlformats.org/officeDocument/2006/relationships/image" Target="../media/image26.png"/><Relationship Id="rId10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266DAC-213E-D026-4691-0B2F0F9B3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4377" y="2068650"/>
            <a:ext cx="5767968" cy="1286995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National Strategy for Adventure Tourism</a:t>
            </a:r>
            <a:endParaRPr lang="en-IN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A87FA-5837-09BB-7069-B7B43B41FC37}"/>
              </a:ext>
            </a:extLst>
          </p:cNvPr>
          <p:cNvSpPr txBox="1"/>
          <p:nvPr/>
        </p:nvSpPr>
        <p:spPr>
          <a:xfrm>
            <a:off x="5386787" y="5115498"/>
            <a:ext cx="5287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Prof.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Sutheeshna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Babu S</a:t>
            </a:r>
          </a:p>
          <a:p>
            <a:r>
              <a:rPr lang="en-US" sz="2000" dirty="0">
                <a:solidFill>
                  <a:srgbClr val="00BCFE"/>
                </a:solidFill>
              </a:rPr>
              <a:t>Nodal Officer  </a:t>
            </a:r>
          </a:p>
          <a:p>
            <a:r>
              <a:rPr lang="en-US" sz="2000" dirty="0">
                <a:solidFill>
                  <a:srgbClr val="00BCFE"/>
                </a:solidFill>
              </a:rPr>
              <a:t>Central Nodal Agency for Adventure Tourism</a:t>
            </a:r>
          </a:p>
          <a:p>
            <a:r>
              <a:rPr lang="en-US" sz="2000" dirty="0">
                <a:solidFill>
                  <a:srgbClr val="00BCFE"/>
                </a:solidFill>
              </a:rPr>
              <a:t>Indian Institute of Tourism &amp; Travel Management</a:t>
            </a:r>
            <a:endParaRPr lang="en-US" sz="2200" dirty="0">
              <a:solidFill>
                <a:srgbClr val="00BCFE"/>
              </a:solidFill>
            </a:endParaRPr>
          </a:p>
          <a:p>
            <a:pPr algn="ctr"/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Gwalior, NOIDA, Bhubaneswar, Goa, Nellore</a:t>
            </a:r>
            <a:endParaRPr lang="en-IN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 descr="Incredible India | Logopedia | Fandom">
            <a:extLst>
              <a:ext uri="{FF2B5EF4-FFF2-40B4-BE49-F238E27FC236}">
                <a16:creationId xmlns:a16="http://schemas.microsoft.com/office/drawing/2014/main" id="{B0EAF063-D7D5-2722-C355-ADA746A0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206" y="5115498"/>
            <a:ext cx="1577867" cy="147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landmark34\Desktop\1color logo IITTM - Copy.jpg">
            <a:extLst>
              <a:ext uri="{FF2B5EF4-FFF2-40B4-BE49-F238E27FC236}">
                <a16:creationId xmlns:a16="http://schemas.microsoft.com/office/drawing/2014/main" id="{89C0237D-9AA2-9BEE-07EC-7D19F4C65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8527" y="4218679"/>
            <a:ext cx="903669" cy="863770"/>
          </a:xfrm>
          <a:prstGeom prst="rect">
            <a:avLst/>
          </a:prstGeom>
          <a:noFill/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240A814E-A4AE-4C67-7746-F1D4589E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0748" y="1105846"/>
            <a:ext cx="644487" cy="109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A4A8CB-5D52-D976-F196-1D276953D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9"/>
            <a:ext cx="5923682" cy="5058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A910EE-33C5-608D-F0D9-B2199606A475}"/>
              </a:ext>
            </a:extLst>
          </p:cNvPr>
          <p:cNvSpPr txBox="1"/>
          <p:nvPr/>
        </p:nvSpPr>
        <p:spPr>
          <a:xfrm>
            <a:off x="7156174" y="3309730"/>
            <a:ext cx="387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>
                <a:solidFill>
                  <a:srgbClr val="0070C0"/>
                </a:solidFill>
              </a:rPr>
              <a:t>Chintan </a:t>
            </a:r>
            <a:r>
              <a:rPr lang="en-IN" sz="2400" b="1" dirty="0" err="1">
                <a:solidFill>
                  <a:srgbClr val="0070C0"/>
                </a:solidFill>
              </a:rPr>
              <a:t>Shibir</a:t>
            </a:r>
            <a:r>
              <a:rPr lang="en-IN" sz="24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IN" sz="2000" dirty="0">
                <a:solidFill>
                  <a:schemeClr val="accent2">
                    <a:lumMod val="50000"/>
                  </a:schemeClr>
                </a:solidFill>
              </a:rPr>
              <a:t>28&amp;29 March 2023</a:t>
            </a:r>
            <a:endParaRPr lang="en-IN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B1F859-EA15-3BE9-093B-F1F03FB089F3}"/>
              </a:ext>
            </a:extLst>
          </p:cNvPr>
          <p:cNvSpPr txBox="1"/>
          <p:nvPr/>
        </p:nvSpPr>
        <p:spPr>
          <a:xfrm>
            <a:off x="6670361" y="239724"/>
            <a:ext cx="387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>
                <a:solidFill>
                  <a:schemeClr val="accent2">
                    <a:lumMod val="50000"/>
                  </a:schemeClr>
                </a:solidFill>
              </a:rPr>
              <a:t>Ministry of Tourism</a:t>
            </a:r>
          </a:p>
          <a:p>
            <a:pPr algn="ctr"/>
            <a:r>
              <a:rPr lang="en-IN" sz="2000" dirty="0">
                <a:solidFill>
                  <a:schemeClr val="accent4">
                    <a:lumMod val="50000"/>
                  </a:schemeClr>
                </a:solidFill>
              </a:rPr>
              <a:t>Govt. of India</a:t>
            </a:r>
          </a:p>
        </p:txBody>
      </p:sp>
    </p:spTree>
    <p:extLst>
      <p:ext uri="{BB962C8B-B14F-4D97-AF65-F5344CB8AC3E}">
        <p14:creationId xmlns:p14="http://schemas.microsoft.com/office/powerpoint/2010/main" val="924567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76B259-1F23-4484-622D-619166B15F3C}"/>
              </a:ext>
            </a:extLst>
          </p:cNvPr>
          <p:cNvSpPr txBox="1"/>
          <p:nvPr/>
        </p:nvSpPr>
        <p:spPr>
          <a:xfrm>
            <a:off x="1322246" y="1380208"/>
            <a:ext cx="6345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 </a:t>
            </a:r>
            <a:r>
              <a:rPr lang="en-US" sz="2400" dirty="0">
                <a:solidFill>
                  <a:srgbClr val="28A9E2"/>
                </a:solidFill>
              </a:rPr>
              <a:t>5.1. Creating a Sub Brand</a:t>
            </a:r>
            <a:endParaRPr lang="en-US" dirty="0">
              <a:solidFill>
                <a:srgbClr val="28A9E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1F20C-3F14-4E44-20C1-71DB99A753C2}"/>
              </a:ext>
            </a:extLst>
          </p:cNvPr>
          <p:cNvSpPr txBox="1"/>
          <p:nvPr/>
        </p:nvSpPr>
        <p:spPr>
          <a:xfrm>
            <a:off x="1335940" y="2185693"/>
            <a:ext cx="62434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5.2. Dedicated Promotional Campaign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35174-12FA-CBEB-A26E-CFC73D74A8E6}"/>
              </a:ext>
            </a:extLst>
          </p:cNvPr>
          <p:cNvSpPr txBox="1"/>
          <p:nvPr/>
        </p:nvSpPr>
        <p:spPr>
          <a:xfrm>
            <a:off x="1418525" y="3102965"/>
            <a:ext cx="6451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400" dirty="0">
                <a:solidFill>
                  <a:srgbClr val="28A9E2"/>
                </a:solidFill>
              </a:rPr>
              <a:t>5.3. Step Specific Campaigns</a:t>
            </a:r>
            <a:endParaRPr lang="en-US" dirty="0">
              <a:solidFill>
                <a:srgbClr val="28A9E2"/>
              </a:solidFill>
            </a:endParaRPr>
          </a:p>
        </p:txBody>
      </p:sp>
      <p:pic>
        <p:nvPicPr>
          <p:cNvPr id="7170" name="Picture 2" descr="Action Plan Icon Images – Browse 23,773 Stock Photos, Vectors, and Video |  Adobe Stock">
            <a:extLst>
              <a:ext uri="{FF2B5EF4-FFF2-40B4-BE49-F238E27FC236}">
                <a16:creationId xmlns:a16="http://schemas.microsoft.com/office/drawing/2014/main" id="{59C32E21-C7E3-97A9-F9D4-99B6BFB0B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0" y="1161853"/>
            <a:ext cx="839129" cy="83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igitalization - Free technology icons">
            <a:extLst>
              <a:ext uri="{FF2B5EF4-FFF2-40B4-BE49-F238E27FC236}">
                <a16:creationId xmlns:a16="http://schemas.microsoft.com/office/drawing/2014/main" id="{D5BCA0CD-D660-5CBA-2DEA-32A7BDB46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6" y="2198323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rivacy-policy - Grandholders Meetings CBHE">
            <a:extLst>
              <a:ext uri="{FF2B5EF4-FFF2-40B4-BE49-F238E27FC236}">
                <a16:creationId xmlns:a16="http://schemas.microsoft.com/office/drawing/2014/main" id="{A7FC17B1-F81F-33E4-410D-366622C5E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0" y="3115764"/>
            <a:ext cx="601553" cy="4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715285-AA3E-0474-8B42-B6621D528F59}"/>
              </a:ext>
            </a:extLst>
          </p:cNvPr>
          <p:cNvSpPr txBox="1"/>
          <p:nvPr/>
        </p:nvSpPr>
        <p:spPr>
          <a:xfrm>
            <a:off x="1169630" y="448356"/>
            <a:ext cx="55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5.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9C57850-935F-AAAA-A488-E9EAA5B46AB0}"/>
              </a:ext>
            </a:extLst>
          </p:cNvPr>
          <p:cNvSpPr/>
          <p:nvPr/>
        </p:nvSpPr>
        <p:spPr>
          <a:xfrm rot="10201481">
            <a:off x="414133" y="1216116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EDAD9772-E723-DEEC-B344-672C44E1095A}"/>
              </a:ext>
            </a:extLst>
          </p:cNvPr>
          <p:cNvSpPr/>
          <p:nvPr/>
        </p:nvSpPr>
        <p:spPr>
          <a:xfrm rot="10991216">
            <a:off x="399827" y="2024810"/>
            <a:ext cx="880332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4AFE695F-BBA3-C995-175C-705907B40775}"/>
              </a:ext>
            </a:extLst>
          </p:cNvPr>
          <p:cNvSpPr/>
          <p:nvPr/>
        </p:nvSpPr>
        <p:spPr>
          <a:xfrm rot="10991216">
            <a:off x="467718" y="2918739"/>
            <a:ext cx="822717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01C697-7F45-FE4D-95EF-F6FF4517387C}"/>
              </a:ext>
            </a:extLst>
          </p:cNvPr>
          <p:cNvSpPr txBox="1"/>
          <p:nvPr/>
        </p:nvSpPr>
        <p:spPr>
          <a:xfrm>
            <a:off x="1354171" y="4154698"/>
            <a:ext cx="6451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5.4.  Destination Specific Campaigns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072B65-ADAC-A13E-E1B0-34AEF162D0CC}"/>
              </a:ext>
            </a:extLst>
          </p:cNvPr>
          <p:cNvSpPr txBox="1"/>
          <p:nvPr/>
        </p:nvSpPr>
        <p:spPr>
          <a:xfrm>
            <a:off x="1264739" y="5032178"/>
            <a:ext cx="6451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8A9E2"/>
                </a:solidFill>
              </a:rPr>
              <a:t> </a:t>
            </a:r>
            <a:r>
              <a:rPr lang="en-US" sz="2400" dirty="0">
                <a:solidFill>
                  <a:srgbClr val="28A9E2"/>
                </a:solidFill>
              </a:rPr>
              <a:t>5.5. Campaigns for Responsible Travellers</a:t>
            </a:r>
          </a:p>
        </p:txBody>
      </p:sp>
      <p:pic>
        <p:nvPicPr>
          <p:cNvPr id="24" name="Picture 2" descr="Action Plan Icon Images – Browse 23,773 Stock Photos, Vectors, and Video |  Adobe Stock">
            <a:extLst>
              <a:ext uri="{FF2B5EF4-FFF2-40B4-BE49-F238E27FC236}">
                <a16:creationId xmlns:a16="http://schemas.microsoft.com/office/drawing/2014/main" id="{4D5BEC6B-F1EE-E442-20F4-F84803EF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1" y="3927320"/>
            <a:ext cx="839129" cy="83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Digitalization - Free technology icons">
            <a:extLst>
              <a:ext uri="{FF2B5EF4-FFF2-40B4-BE49-F238E27FC236}">
                <a16:creationId xmlns:a16="http://schemas.microsoft.com/office/drawing/2014/main" id="{7969F7FC-5532-F249-2852-7E8D7807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56" y="5042613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C6CB4F7B-7283-D39D-29FA-2FDF40BDA619}"/>
              </a:ext>
            </a:extLst>
          </p:cNvPr>
          <p:cNvSpPr/>
          <p:nvPr/>
        </p:nvSpPr>
        <p:spPr>
          <a:xfrm rot="10991216">
            <a:off x="372104" y="4751665"/>
            <a:ext cx="857096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4AFE695F-BBA3-C995-175C-705907B40775}"/>
              </a:ext>
            </a:extLst>
          </p:cNvPr>
          <p:cNvSpPr/>
          <p:nvPr/>
        </p:nvSpPr>
        <p:spPr>
          <a:xfrm rot="10991216">
            <a:off x="402618" y="3897795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9B3AE-98F3-2F09-6F48-56FD13F08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8325" y="1101541"/>
            <a:ext cx="3863675" cy="573318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6643EE-7DE2-FC6D-270A-9CA1D41E4547}"/>
              </a:ext>
            </a:extLst>
          </p:cNvPr>
          <p:cNvGrpSpPr/>
          <p:nvPr/>
        </p:nvGrpSpPr>
        <p:grpSpPr>
          <a:xfrm>
            <a:off x="0" y="271422"/>
            <a:ext cx="12192000" cy="830119"/>
            <a:chOff x="0" y="271422"/>
            <a:chExt cx="12192000" cy="8301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6ABAD4-28A5-7E72-015C-3D61F342354A}"/>
                </a:ext>
              </a:extLst>
            </p:cNvPr>
            <p:cNvSpPr/>
            <p:nvPr/>
          </p:nvSpPr>
          <p:spPr>
            <a:xfrm>
              <a:off x="0" y="271422"/>
              <a:ext cx="12192000" cy="830119"/>
            </a:xfrm>
            <a:prstGeom prst="rect">
              <a:avLst/>
            </a:prstGeom>
            <a:solidFill>
              <a:srgbClr val="41A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Strategy Pillar: </a:t>
              </a:r>
              <a:r>
                <a:rPr lang="en-US" sz="3200" b="1" i="0" u="none" strike="noStrike" dirty="0">
                  <a:solidFill>
                    <a:schemeClr val="bg1"/>
                  </a:solidFill>
                  <a:effectLst/>
                </a:rPr>
                <a:t>Marketing and Promotions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17816D9-9BCC-5233-68F3-35DCF09EA1FA}"/>
                </a:ext>
              </a:extLst>
            </p:cNvPr>
            <p:cNvSpPr/>
            <p:nvPr/>
          </p:nvSpPr>
          <p:spPr>
            <a:xfrm>
              <a:off x="121093" y="271423"/>
              <a:ext cx="839129" cy="83011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41AF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See the source image">
              <a:extLst>
                <a:ext uri="{FF2B5EF4-FFF2-40B4-BE49-F238E27FC236}">
                  <a16:creationId xmlns:a16="http://schemas.microsoft.com/office/drawing/2014/main" id="{3F471941-B245-0C93-A817-CB57E5F26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51" y="367885"/>
              <a:ext cx="432211" cy="73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1911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D7B22B-5C68-51F0-80A8-322BC05E3D44}"/>
              </a:ext>
            </a:extLst>
          </p:cNvPr>
          <p:cNvSpPr txBox="1"/>
          <p:nvPr/>
        </p:nvSpPr>
        <p:spPr>
          <a:xfrm>
            <a:off x="1259245" y="1299013"/>
            <a:ext cx="5997952" cy="400110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US" sz="2000" b="0" dirty="0">
                <a:solidFill>
                  <a:srgbClr val="28A9E2"/>
                </a:solidFill>
              </a:rPr>
              <a:t>6.1. Adventure Tourism Safety</a:t>
            </a:r>
          </a:p>
        </p:txBody>
      </p:sp>
      <p:pic>
        <p:nvPicPr>
          <p:cNvPr id="3074" name="Picture 2" descr="Energy saving - Free electronics icons">
            <a:extLst>
              <a:ext uri="{FF2B5EF4-FFF2-40B4-BE49-F238E27FC236}">
                <a16:creationId xmlns:a16="http://schemas.microsoft.com/office/drawing/2014/main" id="{7AAF2D5A-FCA0-7580-9611-20627ABFF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95" y="2091063"/>
            <a:ext cx="548298" cy="54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B265DBC-2656-49CC-FA07-83C5DF328ED2}"/>
              </a:ext>
            </a:extLst>
          </p:cNvPr>
          <p:cNvSpPr/>
          <p:nvPr/>
        </p:nvSpPr>
        <p:spPr>
          <a:xfrm>
            <a:off x="347680" y="1362183"/>
            <a:ext cx="563942" cy="503193"/>
          </a:xfrm>
          <a:prstGeom prst="ellipse">
            <a:avLst/>
          </a:prstGeom>
          <a:solidFill>
            <a:srgbClr val="FFFFFF"/>
          </a:solidFill>
          <a:ln w="28575">
            <a:solidFill>
              <a:srgbClr val="41AF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6" name="Picture 4" descr="Energiebesparing Images, Stock Photos &amp; Vectors | Shutterstock">
            <a:extLst>
              <a:ext uri="{FF2B5EF4-FFF2-40B4-BE49-F238E27FC236}">
                <a16:creationId xmlns:a16="http://schemas.microsoft.com/office/drawing/2014/main" id="{C43BEAFE-2C7A-08AB-73D3-F651825EE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231" y1="37143" x2="49231" y2="37143"/>
                        <a14:foregroundMark x1="39615" y1="41071" x2="39615" y2="41071"/>
                        <a14:foregroundMark x1="57308" y1="38571" x2="57308" y2="38571"/>
                        <a14:foregroundMark x1="51154" y1="21429" x2="51154" y2="21429"/>
                        <a14:foregroundMark x1="69615" y1="26786" x2="69615" y2="26786"/>
                        <a14:foregroundMark x1="75769" y1="43929" x2="75769" y2="43929"/>
                        <a14:foregroundMark x1="65769" y1="58571" x2="65769" y2="58571"/>
                        <a14:foregroundMark x1="48077" y1="50000" x2="48077" y2="50000"/>
                        <a14:foregroundMark x1="26923" y1="56071" x2="26923" y2="56071"/>
                        <a14:foregroundMark x1="42692" y1="62143" x2="42692" y2="62143"/>
                        <a14:foregroundMark x1="56154" y1="72857" x2="56154" y2="72857"/>
                        <a14:foregroundMark x1="55000" y1="76786" x2="55000" y2="76786"/>
                        <a14:foregroundMark x1="51923" y1="82500" x2="51923" y2="8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17" t="13916" r="16516" b="17260"/>
          <a:stretch/>
        </p:blipFill>
        <p:spPr bwMode="auto">
          <a:xfrm>
            <a:off x="414524" y="1380723"/>
            <a:ext cx="333650" cy="37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F0F5F75B-FB25-4B57-04DC-5A0D4F6D3339}"/>
              </a:ext>
            </a:extLst>
          </p:cNvPr>
          <p:cNvSpPr/>
          <p:nvPr/>
        </p:nvSpPr>
        <p:spPr>
          <a:xfrm rot="10991216">
            <a:off x="227218" y="1993950"/>
            <a:ext cx="782933" cy="692507"/>
          </a:xfrm>
          <a:prstGeom prst="arc">
            <a:avLst>
              <a:gd name="adj1" fmla="val 6874294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2" name="Picture 10" descr="Allocate, forest, land, use, zone icon - Download on Iconfinder">
            <a:extLst>
              <a:ext uri="{FF2B5EF4-FFF2-40B4-BE49-F238E27FC236}">
                <a16:creationId xmlns:a16="http://schemas.microsoft.com/office/drawing/2014/main" id="{6B0BA6C4-8686-C2BD-BB05-A920F8C5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0" y="4217158"/>
            <a:ext cx="501146" cy="50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7703A258-1B80-CF2A-B417-95F3DFCE0CD7}"/>
              </a:ext>
            </a:extLst>
          </p:cNvPr>
          <p:cNvSpPr/>
          <p:nvPr/>
        </p:nvSpPr>
        <p:spPr>
          <a:xfrm rot="10991216">
            <a:off x="229911" y="4086781"/>
            <a:ext cx="803076" cy="745918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4" name="Picture 12" descr="Simple black recycle symbol in a circle. Recycle sign, icon or logo on  white background. Label for recyclable products. Reduce reuse recycle  concept. Vector illustration, flat style, clip art. Stock Vector |">
            <a:extLst>
              <a:ext uri="{FF2B5EF4-FFF2-40B4-BE49-F238E27FC236}">
                <a16:creationId xmlns:a16="http://schemas.microsoft.com/office/drawing/2014/main" id="{B54BEED2-D9F6-BE1A-0A6B-AED6035E8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500" y1="29900" x2="41500" y2="29900"/>
                        <a14:foregroundMark x1="56800" y1="33200" x2="56800" y2="33200"/>
                        <a14:foregroundMark x1="66900" y1="54600" x2="66900" y2="54600"/>
                        <a14:foregroundMark x1="64200" y1="63900" x2="64200" y2="63900"/>
                        <a14:foregroundMark x1="44200" y1="66000" x2="44200" y2="66000"/>
                        <a14:foregroundMark x1="32000" y1="52500" x2="32000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2" t="10327" r="11205" b="11442"/>
          <a:stretch/>
        </p:blipFill>
        <p:spPr bwMode="auto">
          <a:xfrm>
            <a:off x="377760" y="5094407"/>
            <a:ext cx="533862" cy="52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F2B1972C-3708-C880-43A7-4BF619E8EF43}"/>
              </a:ext>
            </a:extLst>
          </p:cNvPr>
          <p:cNvSpPr/>
          <p:nvPr/>
        </p:nvSpPr>
        <p:spPr>
          <a:xfrm rot="10991216">
            <a:off x="142901" y="4951271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636E08F5-2F78-2A38-EF1A-07D02774B121}"/>
              </a:ext>
            </a:extLst>
          </p:cNvPr>
          <p:cNvSpPr/>
          <p:nvPr/>
        </p:nvSpPr>
        <p:spPr>
          <a:xfrm rot="10991216">
            <a:off x="162978" y="5831858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6" name="Picture 14" descr="Factory forbidden symbol. No factory pollution symbol isolated Stock Vector  Image &amp; Art - Alamy">
            <a:extLst>
              <a:ext uri="{FF2B5EF4-FFF2-40B4-BE49-F238E27FC236}">
                <a16:creationId xmlns:a16="http://schemas.microsoft.com/office/drawing/2014/main" id="{11625F83-88D1-6433-6919-91212E607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7" b="90000" l="8654" r="90192">
                        <a14:foregroundMark x1="48846" y1="7407" x2="48846" y2="7407"/>
                        <a14:foregroundMark x1="8654" y1="48519" x2="8654" y2="48519"/>
                        <a14:foregroundMark x1="90192" y1="49074" x2="90192" y2="4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1" b="10201"/>
          <a:stretch/>
        </p:blipFill>
        <p:spPr bwMode="auto">
          <a:xfrm>
            <a:off x="377760" y="5958306"/>
            <a:ext cx="602019" cy="53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220F5715-7677-EBD8-0D24-24998AC41979}"/>
              </a:ext>
            </a:extLst>
          </p:cNvPr>
          <p:cNvSpPr/>
          <p:nvPr/>
        </p:nvSpPr>
        <p:spPr>
          <a:xfrm rot="21236692">
            <a:off x="264661" y="1235896"/>
            <a:ext cx="710877" cy="721927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0E68D0-F5C3-5191-98E5-5D1FB6D39E7C}"/>
              </a:ext>
            </a:extLst>
          </p:cNvPr>
          <p:cNvSpPr txBox="1"/>
          <p:nvPr/>
        </p:nvSpPr>
        <p:spPr>
          <a:xfrm>
            <a:off x="1169630" y="448356"/>
            <a:ext cx="55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6.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EA7D85-AA0E-F971-B800-56FFD2C747E7}"/>
              </a:ext>
            </a:extLst>
          </p:cNvPr>
          <p:cNvSpPr txBox="1"/>
          <p:nvPr/>
        </p:nvSpPr>
        <p:spPr>
          <a:xfrm>
            <a:off x="1259619" y="1926855"/>
            <a:ext cx="6007504" cy="400110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US" sz="2000" b="0" dirty="0">
                <a:solidFill>
                  <a:srgbClr val="28A9E2"/>
                </a:solidFill>
              </a:rPr>
              <a:t>6.2. Current Efforts for Adventure Tourism Safety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576E85-223B-83EB-2D1D-0D804636B6B6}"/>
              </a:ext>
            </a:extLst>
          </p:cNvPr>
          <p:cNvSpPr txBox="1"/>
          <p:nvPr/>
        </p:nvSpPr>
        <p:spPr>
          <a:xfrm>
            <a:off x="1637768" y="2457783"/>
            <a:ext cx="5794109" cy="400110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US" sz="2000" b="0" dirty="0"/>
              <a:t>6.2.1 Advisory regarding Guidelines frames by ADTOI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57C0E4-958A-7B40-99F8-E2A0C0514E2D}"/>
              </a:ext>
            </a:extLst>
          </p:cNvPr>
          <p:cNvSpPr txBox="1"/>
          <p:nvPr/>
        </p:nvSpPr>
        <p:spPr>
          <a:xfrm>
            <a:off x="1648481" y="3062079"/>
            <a:ext cx="5794109" cy="400109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US" sz="2000" b="0" dirty="0"/>
              <a:t>6.2.2. State level measures for Adventure Safety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9ED5FD-7ADA-6078-A28D-2ACB247F37F8}"/>
              </a:ext>
            </a:extLst>
          </p:cNvPr>
          <p:cNvSpPr txBox="1"/>
          <p:nvPr/>
        </p:nvSpPr>
        <p:spPr>
          <a:xfrm>
            <a:off x="1623956" y="3700096"/>
            <a:ext cx="5807921" cy="400110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US" sz="2000" b="0" dirty="0"/>
              <a:t>6.2.3. Safety Management Standards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3EF347-DBBC-83AC-C821-2BF65B7C5C59}"/>
              </a:ext>
            </a:extLst>
          </p:cNvPr>
          <p:cNvSpPr txBox="1"/>
          <p:nvPr/>
        </p:nvSpPr>
        <p:spPr>
          <a:xfrm>
            <a:off x="1301614" y="4237574"/>
            <a:ext cx="5996665" cy="70788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US" sz="2000" b="0" dirty="0">
                <a:solidFill>
                  <a:srgbClr val="28A9E2"/>
                </a:solidFill>
              </a:rPr>
              <a:t>6.3. National Adventure Tourism Safety Management </a:t>
            </a:r>
            <a:br>
              <a:rPr lang="en-US" sz="2000" b="0" dirty="0">
                <a:solidFill>
                  <a:srgbClr val="28A9E2"/>
                </a:solidFill>
              </a:rPr>
            </a:br>
            <a:r>
              <a:rPr lang="en-US" sz="2000" b="0" dirty="0">
                <a:solidFill>
                  <a:srgbClr val="28A9E2"/>
                </a:solidFill>
              </a:rPr>
              <a:t>        Framework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8C9FA2-E3C3-AEF6-A051-D39E27098586}"/>
              </a:ext>
            </a:extLst>
          </p:cNvPr>
          <p:cNvSpPr txBox="1"/>
          <p:nvPr/>
        </p:nvSpPr>
        <p:spPr>
          <a:xfrm>
            <a:off x="1301615" y="5077054"/>
            <a:ext cx="5996664" cy="399004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US" sz="2000" b="0" dirty="0">
                <a:solidFill>
                  <a:srgbClr val="28A9E2"/>
                </a:solidFill>
              </a:rPr>
              <a:t>6.4. Key Objectives of Safety Framework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975E9F-EB02-820C-9F0F-62F089D6EA76}"/>
              </a:ext>
            </a:extLst>
          </p:cNvPr>
          <p:cNvSpPr txBox="1"/>
          <p:nvPr/>
        </p:nvSpPr>
        <p:spPr>
          <a:xfrm>
            <a:off x="1260533" y="5721394"/>
            <a:ext cx="5996664" cy="399004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US" sz="2000" b="0" dirty="0">
                <a:solidFill>
                  <a:srgbClr val="28A9E2"/>
                </a:solidFill>
              </a:rPr>
              <a:t>6.5. Guiding Principles for Safety Framework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18396A-C8FB-DFAB-AC14-C3FD29650371}"/>
              </a:ext>
            </a:extLst>
          </p:cNvPr>
          <p:cNvSpPr txBox="1"/>
          <p:nvPr/>
        </p:nvSpPr>
        <p:spPr>
          <a:xfrm>
            <a:off x="1292543" y="6328222"/>
            <a:ext cx="5996664" cy="399004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US" sz="2000" b="0" dirty="0">
                <a:solidFill>
                  <a:srgbClr val="28A9E2"/>
                </a:solidFill>
              </a:rPr>
              <a:t>6.6. Strategic Elements of Safety Framework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B84764-E1EB-8B9A-2701-F4E529BF28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7" b="10365"/>
          <a:stretch/>
        </p:blipFill>
        <p:spPr>
          <a:xfrm>
            <a:off x="8038376" y="0"/>
            <a:ext cx="4153624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343DFA-F623-E3E4-AF34-31A31BD8DF47}"/>
              </a:ext>
            </a:extLst>
          </p:cNvPr>
          <p:cNvGrpSpPr/>
          <p:nvPr/>
        </p:nvGrpSpPr>
        <p:grpSpPr>
          <a:xfrm>
            <a:off x="0" y="23374"/>
            <a:ext cx="12192000" cy="1234966"/>
            <a:chOff x="0" y="23374"/>
            <a:chExt cx="12192000" cy="12349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D43DBB-4600-F724-4501-16C1F6D77222}"/>
                </a:ext>
              </a:extLst>
            </p:cNvPr>
            <p:cNvSpPr/>
            <p:nvPr/>
          </p:nvSpPr>
          <p:spPr>
            <a:xfrm>
              <a:off x="0" y="23374"/>
              <a:ext cx="12192000" cy="1234966"/>
            </a:xfrm>
            <a:prstGeom prst="rect">
              <a:avLst/>
            </a:prstGeom>
            <a:solidFill>
              <a:srgbClr val="41A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Strategy Pillar: </a:t>
              </a:r>
              <a:r>
                <a:rPr lang="en-US" sz="3200" b="1" dirty="0"/>
                <a:t>National Adventure Tourism </a:t>
              </a:r>
            </a:p>
            <a:p>
              <a:pPr algn="ctr"/>
              <a:r>
                <a:rPr lang="en-US" sz="3200" b="1" dirty="0"/>
                <a:t>Safety Management Framework</a:t>
              </a:r>
              <a:endParaRPr lang="en-US" sz="3200" b="1" i="0" u="none" strike="noStrike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C5D22F4-436B-DFF5-3C61-C545505CAEC2}"/>
                </a:ext>
              </a:extLst>
            </p:cNvPr>
            <p:cNvSpPr/>
            <p:nvPr/>
          </p:nvSpPr>
          <p:spPr>
            <a:xfrm>
              <a:off x="121093" y="271423"/>
              <a:ext cx="839129" cy="83011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41AF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See the source image">
              <a:extLst>
                <a:ext uri="{FF2B5EF4-FFF2-40B4-BE49-F238E27FC236}">
                  <a16:creationId xmlns:a16="http://schemas.microsoft.com/office/drawing/2014/main" id="{79CDC4BD-D178-CF29-0240-51996B061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51" y="367885"/>
              <a:ext cx="432211" cy="73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3117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CDA0CE-87D1-2120-6F2B-8E971B223E46}"/>
              </a:ext>
            </a:extLst>
          </p:cNvPr>
          <p:cNvSpPr txBox="1"/>
          <p:nvPr/>
        </p:nvSpPr>
        <p:spPr>
          <a:xfrm>
            <a:off x="1329784" y="393623"/>
            <a:ext cx="3964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600" b="1" i="0" u="none" strike="noStrike" dirty="0">
                <a:solidFill>
                  <a:schemeClr val="bg1"/>
                </a:solidFill>
                <a:effectLst/>
              </a:rPr>
              <a:t>Introduction:</a:t>
            </a:r>
            <a:endParaRPr lang="en-US" sz="36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49F0A-6606-B44B-FBA7-2E00C7C293F7}"/>
              </a:ext>
            </a:extLst>
          </p:cNvPr>
          <p:cNvSpPr txBox="1"/>
          <p:nvPr/>
        </p:nvSpPr>
        <p:spPr>
          <a:xfrm>
            <a:off x="3360064" y="497211"/>
            <a:ext cx="4928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chemeClr val="bg1"/>
                </a:solidFill>
                <a:effectLst/>
              </a:rPr>
              <a:t>Aim of Sustainable Tourism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FD224F-F7AC-F16C-7FB7-2BB895798B51}"/>
              </a:ext>
            </a:extLst>
          </p:cNvPr>
          <p:cNvSpPr/>
          <p:nvPr/>
        </p:nvSpPr>
        <p:spPr>
          <a:xfrm>
            <a:off x="129019" y="2484846"/>
            <a:ext cx="698396" cy="666182"/>
          </a:xfrm>
          <a:prstGeom prst="ellipse">
            <a:avLst/>
          </a:prstGeom>
          <a:solidFill>
            <a:srgbClr val="FFFFFF"/>
          </a:solidFill>
          <a:ln w="28575">
            <a:solidFill>
              <a:srgbClr val="41AF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89545A7-4E9E-CBE8-1EF1-70F27E0D2086}"/>
              </a:ext>
            </a:extLst>
          </p:cNvPr>
          <p:cNvSpPr/>
          <p:nvPr/>
        </p:nvSpPr>
        <p:spPr>
          <a:xfrm>
            <a:off x="85471" y="2450728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biological diversity Icon - Download biological diversity Icon 2101019 |  Noun Project">
            <a:extLst>
              <a:ext uri="{FF2B5EF4-FFF2-40B4-BE49-F238E27FC236}">
                <a16:creationId xmlns:a16="http://schemas.microsoft.com/office/drawing/2014/main" id="{81540784-DC8B-5EE7-E5E5-97EA8898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7" y="2497748"/>
            <a:ext cx="665420" cy="66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FFF486F-E946-98CA-5AE1-7F55CE526929}"/>
              </a:ext>
            </a:extLst>
          </p:cNvPr>
          <p:cNvSpPr txBox="1"/>
          <p:nvPr/>
        </p:nvSpPr>
        <p:spPr>
          <a:xfrm>
            <a:off x="950823" y="509316"/>
            <a:ext cx="553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7.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BD64AC-D39D-1A10-52F0-BB40BB616B61}"/>
              </a:ext>
            </a:extLst>
          </p:cNvPr>
          <p:cNvSpPr txBox="1"/>
          <p:nvPr/>
        </p:nvSpPr>
        <p:spPr>
          <a:xfrm>
            <a:off x="905501" y="2623529"/>
            <a:ext cx="5610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IN" sz="1800" dirty="0">
                <a:solidFill>
                  <a:srgbClr val="28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7.3. Functions of Rescue and Communication Grid </a:t>
            </a:r>
            <a:endParaRPr lang="en-US" dirty="0">
              <a:solidFill>
                <a:srgbClr val="28A9E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BA7BCC-863C-6081-5BBC-22E12F93AED9}"/>
              </a:ext>
            </a:extLst>
          </p:cNvPr>
          <p:cNvSpPr txBox="1"/>
          <p:nvPr/>
        </p:nvSpPr>
        <p:spPr>
          <a:xfrm>
            <a:off x="827589" y="3548288"/>
            <a:ext cx="7213168" cy="36933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US" b="0" dirty="0"/>
              <a:t>ii) Guiding agencies in </a:t>
            </a:r>
            <a:r>
              <a:rPr lang="en-US" dirty="0"/>
              <a:t>tackling incidents &amp; accidents</a:t>
            </a:r>
            <a:r>
              <a:rPr lang="en-US" b="0" dirty="0"/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024DD7-3D33-9830-B7FE-B743F2CBEC2B}"/>
              </a:ext>
            </a:extLst>
          </p:cNvPr>
          <p:cNvSpPr txBox="1"/>
          <p:nvPr/>
        </p:nvSpPr>
        <p:spPr>
          <a:xfrm>
            <a:off x="827415" y="4046997"/>
            <a:ext cx="6835496" cy="36933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US" b="0" dirty="0"/>
              <a:t>iii) To </a:t>
            </a:r>
            <a:r>
              <a:rPr lang="en-US" dirty="0"/>
              <a:t>live maps of all the adventure sites </a:t>
            </a:r>
            <a:r>
              <a:rPr lang="en-US" b="0" dirty="0"/>
              <a:t>with latitudes and longitudes.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277D8E-375A-4002-1C38-94586EE1DDD0}"/>
              </a:ext>
            </a:extLst>
          </p:cNvPr>
          <p:cNvSpPr txBox="1"/>
          <p:nvPr/>
        </p:nvSpPr>
        <p:spPr>
          <a:xfrm>
            <a:off x="819414" y="4575965"/>
            <a:ext cx="6437874" cy="36933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just"/>
            <a:r>
              <a:rPr lang="en-US" b="0" dirty="0"/>
              <a:t>iv) Updated </a:t>
            </a:r>
            <a:r>
              <a:rPr lang="en-US" dirty="0"/>
              <a:t>Weather Reports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B2898C-F1B1-F048-6AD9-2ECE57416207}"/>
              </a:ext>
            </a:extLst>
          </p:cNvPr>
          <p:cNvSpPr txBox="1"/>
          <p:nvPr/>
        </p:nvSpPr>
        <p:spPr>
          <a:xfrm>
            <a:off x="827415" y="5104933"/>
            <a:ext cx="6437874" cy="36933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just"/>
            <a:r>
              <a:rPr lang="en-US" b="0" dirty="0"/>
              <a:t>v) National Level </a:t>
            </a:r>
            <a:r>
              <a:rPr lang="en-US" dirty="0"/>
              <a:t>helpline</a:t>
            </a:r>
            <a:r>
              <a:rPr lang="en-US" b="0" dirty="0"/>
              <a:t> number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FAE882-C6D2-BB73-65B4-6F6735043E2D}"/>
              </a:ext>
            </a:extLst>
          </p:cNvPr>
          <p:cNvSpPr txBox="1"/>
          <p:nvPr/>
        </p:nvSpPr>
        <p:spPr>
          <a:xfrm>
            <a:off x="819414" y="5605416"/>
            <a:ext cx="6878322" cy="36933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US" b="0" dirty="0"/>
              <a:t>vi) Allow limited use of Satellite phones &amp; Drones for safety of Tourists.  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08C2555C-29C9-6B3B-4A43-E59A141AC0D8}"/>
              </a:ext>
            </a:extLst>
          </p:cNvPr>
          <p:cNvSpPr/>
          <p:nvPr/>
        </p:nvSpPr>
        <p:spPr>
          <a:xfrm>
            <a:off x="89925" y="1300051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biological diversity Icon - Download biological diversity Icon 2101019 |  Noun Project">
            <a:extLst>
              <a:ext uri="{FF2B5EF4-FFF2-40B4-BE49-F238E27FC236}">
                <a16:creationId xmlns:a16="http://schemas.microsoft.com/office/drawing/2014/main" id="{FCA60404-1F73-FD24-5DB9-2AE4C951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7" y="1357077"/>
            <a:ext cx="665420" cy="66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827157-DC5D-C293-951F-AC70B55A4B80}"/>
              </a:ext>
            </a:extLst>
          </p:cNvPr>
          <p:cNvSpPr txBox="1"/>
          <p:nvPr/>
        </p:nvSpPr>
        <p:spPr>
          <a:xfrm>
            <a:off x="917820" y="1435634"/>
            <a:ext cx="5610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IN" sz="1800" dirty="0">
                <a:solidFill>
                  <a:srgbClr val="28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7.1. Immediate Evacuation and Rescue </a:t>
            </a:r>
            <a:r>
              <a:rPr lang="en-IN" sz="1800" b="0" dirty="0">
                <a:solidFill>
                  <a:srgbClr val="28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save Casualty</a:t>
            </a:r>
            <a:endParaRPr lang="en-US" b="0" dirty="0">
              <a:solidFill>
                <a:srgbClr val="28A9E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AEA36-B573-3DDB-B38F-E466D44C44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" b="6668"/>
          <a:stretch/>
        </p:blipFill>
        <p:spPr>
          <a:xfrm>
            <a:off x="8887969" y="1"/>
            <a:ext cx="331309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1AA38BE-91BE-7FCF-F11E-6EDFA9B8D0F9}"/>
              </a:ext>
            </a:extLst>
          </p:cNvPr>
          <p:cNvGrpSpPr/>
          <p:nvPr/>
        </p:nvGrpSpPr>
        <p:grpSpPr>
          <a:xfrm>
            <a:off x="0" y="-6443"/>
            <a:ext cx="12192000" cy="1234966"/>
            <a:chOff x="0" y="23374"/>
            <a:chExt cx="12192000" cy="12349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3C4157-AD83-69EB-8C61-8B159C02B24A}"/>
                </a:ext>
              </a:extLst>
            </p:cNvPr>
            <p:cNvSpPr/>
            <p:nvPr/>
          </p:nvSpPr>
          <p:spPr>
            <a:xfrm>
              <a:off x="0" y="23374"/>
              <a:ext cx="12192000" cy="1234966"/>
            </a:xfrm>
            <a:prstGeom prst="rect">
              <a:avLst/>
            </a:prstGeom>
            <a:solidFill>
              <a:srgbClr val="41A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Strategy Pillar: </a:t>
              </a:r>
            </a:p>
            <a:p>
              <a:pPr algn="ctr"/>
              <a:r>
                <a:rPr lang="en-IN" sz="3200" b="1" dirty="0">
                  <a:solidFill>
                    <a:schemeClr val="bg1"/>
                  </a:solidFill>
                </a:rPr>
                <a:t>National/ State Level Rescue and Communication Grid</a:t>
              </a:r>
              <a:endParaRPr lang="en-US" sz="3200" b="1" i="0" u="none" strike="noStrike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0E5515-2BB4-E23A-186C-B43661C2AEAD}"/>
                </a:ext>
              </a:extLst>
            </p:cNvPr>
            <p:cNvSpPr/>
            <p:nvPr/>
          </p:nvSpPr>
          <p:spPr>
            <a:xfrm>
              <a:off x="121093" y="271423"/>
              <a:ext cx="839129" cy="83011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41AF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See the source image">
              <a:extLst>
                <a:ext uri="{FF2B5EF4-FFF2-40B4-BE49-F238E27FC236}">
                  <a16:creationId xmlns:a16="http://schemas.microsoft.com/office/drawing/2014/main" id="{62AA4E8B-A312-64BB-EC92-6E3ADD515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51" y="367885"/>
              <a:ext cx="432211" cy="73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A0D198F-B8DC-BBFF-5446-CA7A8A1C1C4C}"/>
              </a:ext>
            </a:extLst>
          </p:cNvPr>
          <p:cNvSpPr txBox="1"/>
          <p:nvPr/>
        </p:nvSpPr>
        <p:spPr>
          <a:xfrm>
            <a:off x="870963" y="3064158"/>
            <a:ext cx="7213168" cy="36933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US" b="0" dirty="0" err="1"/>
              <a:t>i</a:t>
            </a:r>
            <a:r>
              <a:rPr lang="en-US" b="0" dirty="0"/>
              <a:t>) Immediate </a:t>
            </a:r>
            <a:r>
              <a:rPr lang="en-US" dirty="0"/>
              <a:t>rescue and evacuation </a:t>
            </a:r>
            <a:r>
              <a:rPr lang="en-US" b="0" dirty="0"/>
              <a:t>of stranded adventure tourists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69DDE0-5C18-5749-CFA3-2CFCA480E976}"/>
              </a:ext>
            </a:extLst>
          </p:cNvPr>
          <p:cNvSpPr txBox="1"/>
          <p:nvPr/>
        </p:nvSpPr>
        <p:spPr>
          <a:xfrm>
            <a:off x="897004" y="1900176"/>
            <a:ext cx="7567359" cy="64633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IN" sz="1800" dirty="0"/>
              <a:t> </a:t>
            </a:r>
            <a:r>
              <a:rPr lang="en-IN" dirty="0"/>
              <a:t>7.2.</a:t>
            </a:r>
            <a:r>
              <a:rPr lang="en-IN" sz="1800" dirty="0"/>
              <a:t> Dedicated rescue teams covering each adventure site-: </a:t>
            </a:r>
            <a:r>
              <a:rPr lang="en-IN" sz="1800" b="0" dirty="0"/>
              <a:t>An</a:t>
            </a:r>
            <a:br>
              <a:rPr lang="en-IN" sz="1800" b="0" dirty="0"/>
            </a:br>
            <a:r>
              <a:rPr lang="en-IN" sz="1800" b="0" dirty="0"/>
              <a:t>     adventure institute/Defence or Paramilitary forces/NDRF/SDRF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50896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EAE55BFD-A8F5-5270-31DE-339FB2C028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2963" y="1677078"/>
            <a:ext cx="6385258" cy="3976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A20D1E-FA3B-0B1F-8B58-B784DC00969D}"/>
              </a:ext>
            </a:extLst>
          </p:cNvPr>
          <p:cNvSpPr txBox="1"/>
          <p:nvPr/>
        </p:nvSpPr>
        <p:spPr>
          <a:xfrm>
            <a:off x="745203" y="1472609"/>
            <a:ext cx="6486383" cy="36933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IN" sz="1800" dirty="0">
                <a:solidFill>
                  <a:srgbClr val="28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8.1. </a:t>
            </a:r>
            <a:r>
              <a:rPr lang="en-IN" sz="1800" b="0" dirty="0">
                <a:solidFill>
                  <a:srgbClr val="28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Identification of </a:t>
            </a:r>
            <a:r>
              <a:rPr lang="en-IN" sz="1800" dirty="0">
                <a:solidFill>
                  <a:srgbClr val="28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Destinations, Profiling and Prioritization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A174421-CFF2-2989-C4EE-6804237F99D9}"/>
              </a:ext>
            </a:extLst>
          </p:cNvPr>
          <p:cNvSpPr/>
          <p:nvPr/>
        </p:nvSpPr>
        <p:spPr>
          <a:xfrm>
            <a:off x="45003" y="1373996"/>
            <a:ext cx="698396" cy="666182"/>
          </a:xfrm>
          <a:prstGeom prst="ellipse">
            <a:avLst/>
          </a:prstGeom>
          <a:solidFill>
            <a:srgbClr val="FFFFFF"/>
          </a:solidFill>
          <a:ln w="28575">
            <a:solidFill>
              <a:srgbClr val="41AF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 descr="People Logo Team Icon Partner Symbol Stock Vector (Royalty Free) 1354845134  | Shutterstock">
            <a:extLst>
              <a:ext uri="{FF2B5EF4-FFF2-40B4-BE49-F238E27FC236}">
                <a16:creationId xmlns:a16="http://schemas.microsoft.com/office/drawing/2014/main" id="{E1CEC6F5-930E-B0E4-6DBA-799531E20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01" b="78303" l="10000" r="90000">
                        <a14:foregroundMark x1="30769" y1="38214" x2="30769" y2="38214"/>
                        <a14:foregroundMark x1="23077" y1="24286" x2="23077" y2="24286"/>
                        <a14:foregroundMark x1="50769" y1="28929" x2="50769" y2="28929"/>
                        <a14:foregroundMark x1="82692" y1="17500" x2="82692" y2="17500"/>
                        <a14:foregroundMark x1="71154" y1="73929" x2="71154" y2="73929"/>
                        <a14:foregroundMark x1="66154" y1="59286" x2="66154" y2="59286"/>
                        <a14:foregroundMark x1="25769" y1="76071" x2="25769" y2="7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97"/>
          <a:stretch/>
        </p:blipFill>
        <p:spPr bwMode="auto">
          <a:xfrm>
            <a:off x="45003" y="1352682"/>
            <a:ext cx="698396" cy="65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6B5273-08D9-76CE-15B4-2E68899D36FF}"/>
              </a:ext>
            </a:extLst>
          </p:cNvPr>
          <p:cNvSpPr txBox="1"/>
          <p:nvPr/>
        </p:nvSpPr>
        <p:spPr>
          <a:xfrm>
            <a:off x="950174" y="472740"/>
            <a:ext cx="553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8.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FAB92E-0BF4-3BB7-DEE4-006ED13B63F6}"/>
              </a:ext>
            </a:extLst>
          </p:cNvPr>
          <p:cNvSpPr txBox="1"/>
          <p:nvPr/>
        </p:nvSpPr>
        <p:spPr>
          <a:xfrm>
            <a:off x="743399" y="2007346"/>
            <a:ext cx="7575927" cy="646331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IN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8.1.1. The States to 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identify and profile adventure destinations by offerings-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    </a:t>
            </a:r>
            <a:r>
              <a:rPr lang="en-IN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Land, Air, Water- for Soft, Hard adventures.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3068A2-4C24-3BC5-9E99-1322C3A3DAAA}"/>
              </a:ext>
            </a:extLst>
          </p:cNvPr>
          <p:cNvSpPr txBox="1"/>
          <p:nvPr/>
        </p:nvSpPr>
        <p:spPr>
          <a:xfrm>
            <a:off x="743399" y="2790135"/>
            <a:ext cx="7575927" cy="923330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IN" sz="1800" dirty="0">
                <a:solidFill>
                  <a:srgbClr val="28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8.1.2. </a:t>
            </a:r>
            <a:r>
              <a:rPr lang="en-IN" sz="1800" b="0" dirty="0">
                <a:solidFill>
                  <a:srgbClr val="28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The States to </a:t>
            </a:r>
            <a:r>
              <a:rPr lang="en-IN" sz="1800" dirty="0">
                <a:solidFill>
                  <a:srgbClr val="28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prioritize development of identified destinations destinations </a:t>
            </a:r>
            <a:r>
              <a:rPr lang="en-IN" sz="1800" b="0" dirty="0">
                <a:solidFill>
                  <a:srgbClr val="28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based on the existing connectivity and tourist circuits, current tourism ecosystem, </a:t>
            </a:r>
            <a:r>
              <a:rPr lang="en-IN" b="0" dirty="0">
                <a:solidFill>
                  <a:srgbClr val="28A9E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unique tourism offerings and future potential. </a:t>
            </a:r>
            <a:endParaRPr lang="en-IN" sz="1800" b="0" dirty="0">
              <a:solidFill>
                <a:srgbClr val="28A9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A22035-AC97-CCCC-C414-80EE485D21D8}"/>
              </a:ext>
            </a:extLst>
          </p:cNvPr>
          <p:cNvSpPr txBox="1"/>
          <p:nvPr/>
        </p:nvSpPr>
        <p:spPr>
          <a:xfrm>
            <a:off x="706821" y="3855762"/>
            <a:ext cx="6486383" cy="36933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8.2.  </a:t>
            </a:r>
            <a:r>
              <a:rPr lang="en-IN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Development of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Prioritised destinations.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3C2EA2-C33D-B321-BA30-C0B5FD3DAC67}"/>
              </a:ext>
            </a:extLst>
          </p:cNvPr>
          <p:cNvSpPr txBox="1"/>
          <p:nvPr/>
        </p:nvSpPr>
        <p:spPr>
          <a:xfrm>
            <a:off x="749406" y="4347608"/>
            <a:ext cx="6486383" cy="36933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8.3</a:t>
            </a:r>
            <a:r>
              <a:rPr lang="en-IN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  </a:t>
            </a:r>
            <a:r>
              <a:rPr lang="en-IN" sz="1800" dirty="0">
                <a:solidFill>
                  <a:srgbClr val="28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Implementation</a:t>
            </a:r>
            <a:r>
              <a:rPr lang="en-IN" sz="1800" b="0" dirty="0">
                <a:solidFill>
                  <a:srgbClr val="28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of Development Plans.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B1D625-51DF-72B4-75EC-B583F2DF0678}"/>
              </a:ext>
            </a:extLst>
          </p:cNvPr>
          <p:cNvSpPr txBox="1"/>
          <p:nvPr/>
        </p:nvSpPr>
        <p:spPr>
          <a:xfrm>
            <a:off x="706820" y="4915550"/>
            <a:ext cx="6486383" cy="36933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IN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8.4.  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Private Sector Partnership </a:t>
            </a:r>
            <a:r>
              <a:rPr lang="en-IN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 adventure Tourism.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1AEB20-7A39-8ED6-9F7C-C07B34FE8615}"/>
              </a:ext>
            </a:extLst>
          </p:cNvPr>
          <p:cNvSpPr txBox="1"/>
          <p:nvPr/>
        </p:nvSpPr>
        <p:spPr>
          <a:xfrm>
            <a:off x="706819" y="5467101"/>
            <a:ext cx="6486383" cy="36933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1000"/>
              </a:spcBef>
              <a:spcAft>
                <a:spcPts val="0"/>
              </a:spcAft>
              <a:defRPr b="1"/>
            </a:lvl1pPr>
          </a:lstStyle>
          <a:p>
            <a:pPr algn="l"/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8.5.  </a:t>
            </a:r>
            <a:r>
              <a:rPr lang="en-IN" sz="1800" dirty="0">
                <a:solidFill>
                  <a:srgbClr val="28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Homestay and Community Lodges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D39701-BCD0-B774-A610-8A6DD102F3FD}"/>
              </a:ext>
            </a:extLst>
          </p:cNvPr>
          <p:cNvGrpSpPr/>
          <p:nvPr/>
        </p:nvGrpSpPr>
        <p:grpSpPr>
          <a:xfrm>
            <a:off x="19877" y="174234"/>
            <a:ext cx="12534008" cy="923330"/>
            <a:chOff x="0" y="271422"/>
            <a:chExt cx="12192000" cy="8301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1A3566-748D-F1FD-8BFB-DBBDC98C5A93}"/>
                </a:ext>
              </a:extLst>
            </p:cNvPr>
            <p:cNvSpPr/>
            <p:nvPr/>
          </p:nvSpPr>
          <p:spPr>
            <a:xfrm>
              <a:off x="0" y="271422"/>
              <a:ext cx="12192000" cy="830119"/>
            </a:xfrm>
            <a:prstGeom prst="rect">
              <a:avLst/>
            </a:prstGeom>
            <a:solidFill>
              <a:srgbClr val="41A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Strategy Pillar: </a:t>
              </a:r>
              <a:r>
                <a:rPr lang="en-US" sz="3200" b="1" dirty="0">
                  <a:solidFill>
                    <a:schemeClr val="bg1"/>
                  </a:solidFill>
                </a:rPr>
                <a:t>Destination and Product  Development</a:t>
              </a:r>
              <a:endParaRPr lang="en-US" sz="3200" b="1" i="0" u="none" strike="noStrike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CD329C3-FDFB-FA77-6231-6A24BFEAB765}"/>
                </a:ext>
              </a:extLst>
            </p:cNvPr>
            <p:cNvSpPr/>
            <p:nvPr/>
          </p:nvSpPr>
          <p:spPr>
            <a:xfrm>
              <a:off x="121093" y="271423"/>
              <a:ext cx="839129" cy="83011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41AF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See the source image">
              <a:extLst>
                <a:ext uri="{FF2B5EF4-FFF2-40B4-BE49-F238E27FC236}">
                  <a16:creationId xmlns:a16="http://schemas.microsoft.com/office/drawing/2014/main" id="{C4BB66C4-F56C-348A-D33C-6EF67AF0EA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51" y="367885"/>
              <a:ext cx="432211" cy="73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893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6659BD8-B45F-25DE-26D8-F7BB2EFC747D}"/>
              </a:ext>
            </a:extLst>
          </p:cNvPr>
          <p:cNvSpPr txBox="1"/>
          <p:nvPr/>
        </p:nvSpPr>
        <p:spPr>
          <a:xfrm>
            <a:off x="817843" y="1199417"/>
            <a:ext cx="330270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1" dirty="0"/>
              <a:t>Union Minister of Tourism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E76545-D770-77CD-63AE-80D2E15691FB}"/>
              </a:ext>
            </a:extLst>
          </p:cNvPr>
          <p:cNvSpPr txBox="1"/>
          <p:nvPr/>
        </p:nvSpPr>
        <p:spPr>
          <a:xfrm>
            <a:off x="241935" y="1629964"/>
            <a:ext cx="429450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 sz="2000">
                <a:latin typeface="Bahnschrift Condensed" panose="020B0502040204020203" pitchFamily="34" charset="0"/>
              </a:defRPr>
            </a:lvl1pPr>
          </a:lstStyle>
          <a:p>
            <a:r>
              <a:rPr lang="en-US" sz="1600" dirty="0">
                <a:latin typeface="+mn-lt"/>
              </a:rPr>
              <a:t>Vision Group on Adventure Tourism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D59725-BB33-F363-BADB-E55AF38D661C}"/>
              </a:ext>
            </a:extLst>
          </p:cNvPr>
          <p:cNvSpPr txBox="1"/>
          <p:nvPr/>
        </p:nvSpPr>
        <p:spPr>
          <a:xfrm>
            <a:off x="819362" y="2127180"/>
            <a:ext cx="330270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 sz="2000">
                <a:latin typeface="Bahnschrift Condensed" panose="020B0502040204020203" pitchFamily="34" charset="0"/>
              </a:defRPr>
            </a:lvl1pPr>
          </a:lstStyle>
          <a:p>
            <a:r>
              <a:rPr lang="en-US" sz="1600" b="1" dirty="0">
                <a:latin typeface="+mn-lt"/>
              </a:rPr>
              <a:t>Cabinet Secretary 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1457B5-C9F0-FD23-AB1F-20FA2A5D8206}"/>
              </a:ext>
            </a:extLst>
          </p:cNvPr>
          <p:cNvSpPr txBox="1"/>
          <p:nvPr/>
        </p:nvSpPr>
        <p:spPr>
          <a:xfrm>
            <a:off x="241935" y="2598687"/>
            <a:ext cx="429450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 sz="2000">
                <a:latin typeface="Bahnschrift Condensed" panose="020B0502040204020203" pitchFamily="34" charset="0"/>
              </a:defRPr>
            </a:lvl1pPr>
          </a:lstStyle>
          <a:p>
            <a:r>
              <a:rPr lang="en-US" sz="1600" dirty="0">
                <a:latin typeface="+mn-lt"/>
              </a:rPr>
              <a:t>Inter-Ministerial Coordination Committee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A24815-EA1C-E668-F213-9B9640CE075F}"/>
              </a:ext>
            </a:extLst>
          </p:cNvPr>
          <p:cNvSpPr txBox="1"/>
          <p:nvPr/>
        </p:nvSpPr>
        <p:spPr>
          <a:xfrm>
            <a:off x="817842" y="3037151"/>
            <a:ext cx="330270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>
                <a:latin typeface="Bahnschrift Condensed" panose="020B0502040204020203" pitchFamily="34" charset="0"/>
              </a:defRPr>
            </a:lvl1pPr>
          </a:lstStyle>
          <a:p>
            <a:r>
              <a:rPr lang="en-US" sz="1600" b="1" dirty="0">
                <a:latin typeface="+mn-lt"/>
              </a:rPr>
              <a:t>Secretary (Tourism)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128026-CA1F-165A-C67C-612EF7CA7997}"/>
              </a:ext>
            </a:extLst>
          </p:cNvPr>
          <p:cNvSpPr txBox="1"/>
          <p:nvPr/>
        </p:nvSpPr>
        <p:spPr>
          <a:xfrm>
            <a:off x="268357" y="3578087"/>
            <a:ext cx="4268079" cy="347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>
                <a:latin typeface="Bahnschrift Condensed" panose="020B0502040204020203" pitchFamily="34" charset="0"/>
              </a:defRPr>
            </a:lvl1pPr>
          </a:lstStyle>
          <a:p>
            <a:r>
              <a:rPr lang="en-US" sz="1600" dirty="0">
                <a:latin typeface="+mn-lt"/>
              </a:rPr>
              <a:t>National Board of Adventure Tourism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D17069-F037-6ECF-B4EA-28A9C3E326FE}"/>
              </a:ext>
            </a:extLst>
          </p:cNvPr>
          <p:cNvSpPr txBox="1"/>
          <p:nvPr/>
        </p:nvSpPr>
        <p:spPr>
          <a:xfrm>
            <a:off x="845003" y="4562626"/>
            <a:ext cx="330270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>
                <a:latin typeface="Bahnschrift Condensed" panose="020B0502040204020203" pitchFamily="34" charset="0"/>
              </a:defRPr>
            </a:lvl1pPr>
          </a:lstStyle>
          <a:p>
            <a:r>
              <a:rPr lang="en-US" sz="1600" b="1" dirty="0">
                <a:latin typeface="+mn-lt"/>
              </a:rPr>
              <a:t>Chief Secretary (State / UT) 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B75F23-238B-F0CF-A2E0-0964C6B2F030}"/>
              </a:ext>
            </a:extLst>
          </p:cNvPr>
          <p:cNvSpPr txBox="1"/>
          <p:nvPr/>
        </p:nvSpPr>
        <p:spPr>
          <a:xfrm>
            <a:off x="306349" y="5053698"/>
            <a:ext cx="423008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>
                <a:latin typeface="Bahnschrift Condensed" panose="020B0502040204020203" pitchFamily="34" charset="0"/>
              </a:defRPr>
            </a:lvl1pPr>
          </a:lstStyle>
          <a:p>
            <a:r>
              <a:rPr lang="en-US" sz="1600" dirty="0">
                <a:latin typeface="+mn-lt"/>
              </a:rPr>
              <a:t>State Steering Committee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42762D-C554-0553-011F-C850B52E0B14}"/>
              </a:ext>
            </a:extLst>
          </p:cNvPr>
          <p:cNvSpPr txBox="1"/>
          <p:nvPr/>
        </p:nvSpPr>
        <p:spPr>
          <a:xfrm>
            <a:off x="845003" y="5560199"/>
            <a:ext cx="330270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>
                <a:latin typeface="Bahnschrift Condensed" panose="020B0502040204020203" pitchFamily="34" charset="0"/>
              </a:defRPr>
            </a:lvl1pPr>
          </a:lstStyle>
          <a:p>
            <a:r>
              <a:rPr lang="en-US" sz="1600" b="1" dirty="0">
                <a:latin typeface="+mn-lt"/>
              </a:rPr>
              <a:t>District Collector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2180E01-FC50-A4AD-0016-D110087B5BA5}"/>
              </a:ext>
            </a:extLst>
          </p:cNvPr>
          <p:cNvSpPr txBox="1"/>
          <p:nvPr/>
        </p:nvSpPr>
        <p:spPr>
          <a:xfrm>
            <a:off x="274141" y="6035239"/>
            <a:ext cx="423008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>
                <a:latin typeface="Bahnschrift Condensed" panose="020B0502040204020203" pitchFamily="34" charset="0"/>
              </a:defRPr>
            </a:lvl1pPr>
          </a:lstStyle>
          <a:p>
            <a:r>
              <a:rPr lang="en-US" sz="1600" dirty="0">
                <a:latin typeface="+mn-lt"/>
              </a:rPr>
              <a:t>District Level Committee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4205390-BC93-1422-FE92-FF0D6DB8CEF2}"/>
              </a:ext>
            </a:extLst>
          </p:cNvPr>
          <p:cNvSpPr txBox="1"/>
          <p:nvPr/>
        </p:nvSpPr>
        <p:spPr>
          <a:xfrm>
            <a:off x="4908331" y="5973430"/>
            <a:ext cx="6701254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0"/>
              </a:spcBef>
              <a:spcAft>
                <a:spcPts val="0"/>
              </a:spcAft>
              <a:defRPr sz="1600">
                <a:latin typeface="Bahnschrift Condensed" panose="020B0502040204020203" pitchFamily="34" charset="0"/>
              </a:defRPr>
            </a:lvl1pPr>
          </a:lstStyle>
          <a:p>
            <a:r>
              <a:rPr lang="en-IN" b="1" dirty="0">
                <a:latin typeface="+mn-lt"/>
              </a:rPr>
              <a:t>Coordinate and review progress </a:t>
            </a:r>
            <a:r>
              <a:rPr lang="en-IN" dirty="0">
                <a:latin typeface="+mn-lt"/>
              </a:rPr>
              <a:t>&amp; </a:t>
            </a:r>
            <a:r>
              <a:rPr lang="en-IN" b="1" dirty="0">
                <a:latin typeface="+mn-lt"/>
              </a:rPr>
              <a:t>provide impetus </a:t>
            </a:r>
            <a:r>
              <a:rPr lang="en-IN" dirty="0">
                <a:latin typeface="+mn-lt"/>
              </a:rPr>
              <a:t>to the development of sustainable and responsible tourism </a:t>
            </a:r>
            <a:endParaRPr lang="en-US" dirty="0"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7BC2E3-26B4-C916-D399-192FDE20536A}"/>
              </a:ext>
            </a:extLst>
          </p:cNvPr>
          <p:cNvSpPr txBox="1"/>
          <p:nvPr/>
        </p:nvSpPr>
        <p:spPr>
          <a:xfrm>
            <a:off x="5052013" y="1249697"/>
            <a:ext cx="6704646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Provide overall vision and guidance for the </a:t>
            </a:r>
            <a:r>
              <a:rPr lang="en-US" sz="1600" b="1" dirty="0"/>
              <a:t>development of Sustainable Tourism </a:t>
            </a:r>
            <a:r>
              <a:rPr lang="en-US" sz="1600" dirty="0"/>
              <a:t>in country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F1BBC5B-EA25-23CC-119D-B526E24B9B22}"/>
              </a:ext>
            </a:extLst>
          </p:cNvPr>
          <p:cNvSpPr txBox="1"/>
          <p:nvPr/>
        </p:nvSpPr>
        <p:spPr>
          <a:xfrm>
            <a:off x="5052013" y="2198752"/>
            <a:ext cx="6704646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0"/>
              </a:spcBef>
              <a:spcAft>
                <a:spcPts val="0"/>
              </a:spcAft>
              <a:defRPr>
                <a:latin typeface="Bahnschrift Condensed" panose="020B0502040204020203" pitchFamily="34" charset="0"/>
              </a:defRPr>
            </a:lvl1pPr>
          </a:lstStyle>
          <a:p>
            <a:r>
              <a:rPr lang="en-US" sz="1600" dirty="0">
                <a:latin typeface="+mn-lt"/>
              </a:rPr>
              <a:t>Review and resolve inter-Ministerial issues and </a:t>
            </a:r>
            <a:r>
              <a:rPr lang="en-US" sz="1600" b="1" dirty="0">
                <a:latin typeface="+mn-lt"/>
              </a:rPr>
              <a:t>provide guidance for greater convergence of Central Schemes</a:t>
            </a:r>
            <a:endParaRPr lang="en-US" sz="1600" dirty="0">
              <a:latin typeface="+mn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5DE44D-7523-1B28-1A19-07E381782134}"/>
              </a:ext>
            </a:extLst>
          </p:cNvPr>
          <p:cNvSpPr txBox="1"/>
          <p:nvPr/>
        </p:nvSpPr>
        <p:spPr>
          <a:xfrm>
            <a:off x="5188226" y="3190462"/>
            <a:ext cx="6697425" cy="5966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0"/>
              </a:spcBef>
              <a:spcAft>
                <a:spcPts val="0"/>
              </a:spcAft>
              <a:defRPr>
                <a:latin typeface="Bahnschrift Condensed" panose="020B0502040204020203" pitchFamily="34" charset="0"/>
              </a:defRPr>
            </a:lvl1pPr>
          </a:lstStyle>
          <a:p>
            <a:r>
              <a:rPr lang="en-US" sz="1600" dirty="0">
                <a:latin typeface="+mn-lt"/>
              </a:rPr>
              <a:t>Guide the </a:t>
            </a:r>
            <a:r>
              <a:rPr lang="en-US" sz="1600" b="1" dirty="0">
                <a:latin typeface="+mn-lt"/>
              </a:rPr>
              <a:t>operationalization and implementation of various strategic initiatives </a:t>
            </a:r>
            <a:r>
              <a:rPr lang="en-US" sz="1600" dirty="0">
                <a:latin typeface="+mn-lt"/>
              </a:rPr>
              <a:t>to strengthen the sustainable tourism ecosystem 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5716D43-24B6-02EC-ED38-E5A8D70B261B}"/>
              </a:ext>
            </a:extLst>
          </p:cNvPr>
          <p:cNvSpPr txBox="1"/>
          <p:nvPr/>
        </p:nvSpPr>
        <p:spPr>
          <a:xfrm>
            <a:off x="5184396" y="4807477"/>
            <a:ext cx="6701254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0"/>
              </a:spcBef>
              <a:spcAft>
                <a:spcPts val="0"/>
              </a:spcAft>
              <a:defRPr>
                <a:latin typeface="Bahnschrift Condensed" panose="020B0502040204020203" pitchFamily="34" charset="0"/>
              </a:defRPr>
            </a:lvl1pPr>
          </a:lstStyle>
          <a:p>
            <a:r>
              <a:rPr lang="en-US" sz="1600" b="1" dirty="0">
                <a:latin typeface="+mn-lt"/>
              </a:rPr>
              <a:t>Coordinate</a:t>
            </a:r>
            <a:r>
              <a:rPr lang="en-US" sz="1600" dirty="0">
                <a:latin typeface="+mn-lt"/>
              </a:rPr>
              <a:t>, </a:t>
            </a:r>
            <a:r>
              <a:rPr lang="en-US" sz="1600" b="1" dirty="0">
                <a:latin typeface="+mn-lt"/>
              </a:rPr>
              <a:t>review </a:t>
            </a:r>
            <a:r>
              <a:rPr lang="en-US" sz="1600" dirty="0">
                <a:latin typeface="+mn-lt"/>
              </a:rPr>
              <a:t>and</a:t>
            </a:r>
            <a:r>
              <a:rPr lang="en-US" sz="1600" b="1" dirty="0">
                <a:latin typeface="+mn-lt"/>
              </a:rPr>
              <a:t> resolve issues </a:t>
            </a:r>
            <a:r>
              <a:rPr lang="en-US" sz="1600" dirty="0">
                <a:latin typeface="+mn-lt"/>
              </a:rPr>
              <a:t>regarding </a:t>
            </a:r>
            <a:r>
              <a:rPr lang="en-US" sz="1600" b="1" dirty="0">
                <a:latin typeface="+mn-lt"/>
              </a:rPr>
              <a:t>implementation of strategy </a:t>
            </a:r>
            <a:r>
              <a:rPr lang="en-US" sz="1600" dirty="0">
                <a:latin typeface="+mn-lt"/>
              </a:rPr>
              <a:t>and other State specific issues</a:t>
            </a:r>
          </a:p>
        </p:txBody>
      </p:sp>
      <p:cxnSp>
        <p:nvCxnSpPr>
          <p:cNvPr id="22528" name="Connector: Elbow 22527">
            <a:extLst>
              <a:ext uri="{FF2B5EF4-FFF2-40B4-BE49-F238E27FC236}">
                <a16:creationId xmlns:a16="http://schemas.microsoft.com/office/drawing/2014/main" id="{693DE419-AC4A-B8CD-A412-36D3C81BD269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4190774" y="1542085"/>
            <a:ext cx="861239" cy="292387"/>
          </a:xfrm>
          <a:prstGeom prst="bentConnector3">
            <a:avLst/>
          </a:prstGeom>
          <a:ln>
            <a:solidFill>
              <a:schemeClr val="tx1"/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153AD31D-C7B1-D260-BBAF-8B48E1D96C53}"/>
              </a:ext>
            </a:extLst>
          </p:cNvPr>
          <p:cNvCxnSpPr>
            <a:cxnSpLocks/>
            <a:endCxn id="51" idx="1"/>
          </p:cNvCxnSpPr>
          <p:nvPr/>
        </p:nvCxnSpPr>
        <p:spPr>
          <a:xfrm flipV="1">
            <a:off x="4293038" y="2491140"/>
            <a:ext cx="758975" cy="31650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42" name="Connector: Elbow 22541">
            <a:extLst>
              <a:ext uri="{FF2B5EF4-FFF2-40B4-BE49-F238E27FC236}">
                <a16:creationId xmlns:a16="http://schemas.microsoft.com/office/drawing/2014/main" id="{25C6D6EB-C969-7B16-EA14-143C749DD108}"/>
              </a:ext>
            </a:extLst>
          </p:cNvPr>
          <p:cNvCxnSpPr>
            <a:cxnSpLocks/>
          </p:cNvCxnSpPr>
          <p:nvPr/>
        </p:nvCxnSpPr>
        <p:spPr>
          <a:xfrm flipV="1">
            <a:off x="4384180" y="3494705"/>
            <a:ext cx="800216" cy="28525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54" name="Connector: Elbow 22553">
            <a:extLst>
              <a:ext uri="{FF2B5EF4-FFF2-40B4-BE49-F238E27FC236}">
                <a16:creationId xmlns:a16="http://schemas.microsoft.com/office/drawing/2014/main" id="{1508DF2A-7615-119E-9633-0C6C68D633E5}"/>
              </a:ext>
            </a:extLst>
          </p:cNvPr>
          <p:cNvCxnSpPr>
            <a:cxnSpLocks/>
            <a:endCxn id="59" idx="1"/>
          </p:cNvCxnSpPr>
          <p:nvPr/>
        </p:nvCxnSpPr>
        <p:spPr>
          <a:xfrm flipV="1">
            <a:off x="4380350" y="5099865"/>
            <a:ext cx="804046" cy="1184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F6983BF0-ED24-CE48-5AF4-0185C04360D6}"/>
              </a:ext>
            </a:extLst>
          </p:cNvPr>
          <p:cNvCxnSpPr>
            <a:cxnSpLocks/>
          </p:cNvCxnSpPr>
          <p:nvPr/>
        </p:nvCxnSpPr>
        <p:spPr>
          <a:xfrm>
            <a:off x="3826565" y="6204516"/>
            <a:ext cx="1064967" cy="19263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45B495C-60D3-13D9-0317-24853B2C087C}"/>
              </a:ext>
            </a:extLst>
          </p:cNvPr>
          <p:cNvSpPr txBox="1"/>
          <p:nvPr/>
        </p:nvSpPr>
        <p:spPr>
          <a:xfrm>
            <a:off x="255145" y="4031359"/>
            <a:ext cx="4268079" cy="347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>
                <a:latin typeface="Bahnschrift Condensed" panose="020B0502040204020203" pitchFamily="34" charset="0"/>
              </a:defRPr>
            </a:lvl1pPr>
          </a:lstStyle>
          <a:p>
            <a:r>
              <a:rPr lang="en-US" sz="1600" dirty="0">
                <a:latin typeface="+mn-lt"/>
              </a:rPr>
              <a:t>Central Nodal Agency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C35D7-B5BE-FE88-63D4-E0F381714AB8}"/>
              </a:ext>
            </a:extLst>
          </p:cNvPr>
          <p:cNvSpPr txBox="1"/>
          <p:nvPr/>
        </p:nvSpPr>
        <p:spPr>
          <a:xfrm>
            <a:off x="5184396" y="3938437"/>
            <a:ext cx="6697425" cy="5966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0"/>
              </a:spcBef>
              <a:spcAft>
                <a:spcPts val="0"/>
              </a:spcAft>
              <a:defRPr>
                <a:latin typeface="Bahnschrift Condensed" panose="020B0502040204020203" pitchFamily="34" charset="0"/>
              </a:defRPr>
            </a:lvl1pPr>
          </a:lstStyle>
          <a:p>
            <a:r>
              <a:rPr lang="en-IN" sz="1600" dirty="0">
                <a:latin typeface="Calibri" panose="020F0502020204030204" pitchFamily="34" charset="0"/>
                <a:ea typeface="Calibri" panose="020F0502020204030204" pitchFamily="34" charset="0"/>
              </a:rPr>
              <a:t> Support &amp; Assistance for</a:t>
            </a: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IN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coordinating and evolving strategy</a:t>
            </a: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en-IN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actionable plans  and schemes </a:t>
            </a:r>
            <a:r>
              <a:rPr lang="en-US" sz="1600" dirty="0">
                <a:latin typeface="+mn-lt"/>
              </a:rPr>
              <a:t> 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CA16F5A0-E4FF-36D1-E97D-49D2D1017F92}"/>
              </a:ext>
            </a:extLst>
          </p:cNvPr>
          <p:cNvCxnSpPr>
            <a:cxnSpLocks/>
          </p:cNvCxnSpPr>
          <p:nvPr/>
        </p:nvCxnSpPr>
        <p:spPr>
          <a:xfrm flipV="1">
            <a:off x="4380350" y="4111695"/>
            <a:ext cx="842681" cy="12973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F7DA8D8-6582-064E-8693-167CCA0325BC}"/>
              </a:ext>
            </a:extLst>
          </p:cNvPr>
          <p:cNvGrpSpPr/>
          <p:nvPr/>
        </p:nvGrpSpPr>
        <p:grpSpPr>
          <a:xfrm>
            <a:off x="0" y="78780"/>
            <a:ext cx="12192000" cy="839181"/>
            <a:chOff x="0" y="271422"/>
            <a:chExt cx="12192000" cy="83011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2255E1D-4BFC-AA1D-8723-04B531EAA05C}"/>
                </a:ext>
              </a:extLst>
            </p:cNvPr>
            <p:cNvSpPr/>
            <p:nvPr/>
          </p:nvSpPr>
          <p:spPr>
            <a:xfrm>
              <a:off x="0" y="271422"/>
              <a:ext cx="12192000" cy="830119"/>
            </a:xfrm>
            <a:prstGeom prst="rect">
              <a:avLst/>
            </a:prstGeom>
            <a:solidFill>
              <a:srgbClr val="41A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Strategy Pillar: </a:t>
              </a:r>
              <a:r>
                <a:rPr lang="en-US" sz="3200" b="1" i="0" u="none" strike="noStrike" dirty="0">
                  <a:solidFill>
                    <a:schemeClr val="bg1"/>
                  </a:solidFill>
                  <a:effectLst/>
                </a:rPr>
                <a:t>Governance and Institutional Framework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50AA2E8-00DD-C0C6-5155-AC4F2CE47B24}"/>
                </a:ext>
              </a:extLst>
            </p:cNvPr>
            <p:cNvSpPr/>
            <p:nvPr/>
          </p:nvSpPr>
          <p:spPr>
            <a:xfrm>
              <a:off x="121093" y="271423"/>
              <a:ext cx="839129" cy="83011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41AF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2" descr="See the source image">
              <a:extLst>
                <a:ext uri="{FF2B5EF4-FFF2-40B4-BE49-F238E27FC236}">
                  <a16:creationId xmlns:a16="http://schemas.microsoft.com/office/drawing/2014/main" id="{6A8DC385-2D82-EAF1-C52E-C47627D14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51" y="367885"/>
              <a:ext cx="432211" cy="73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0143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BC48E0E-51DA-CDB7-29A2-DD1CE7CD9887}"/>
              </a:ext>
            </a:extLst>
          </p:cNvPr>
          <p:cNvSpPr txBox="1"/>
          <p:nvPr/>
        </p:nvSpPr>
        <p:spPr>
          <a:xfrm>
            <a:off x="1155328" y="1415862"/>
            <a:ext cx="617758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0"/>
              </a:spcBef>
              <a:spcAft>
                <a:spcPts val="0"/>
              </a:spcAft>
              <a:defRPr sz="2000" b="1">
                <a:latin typeface="Bahnschrift Condensed" panose="020B0502040204020203" pitchFamily="34" charset="0"/>
              </a:defRPr>
            </a:lvl1pPr>
          </a:lstStyle>
          <a:p>
            <a:r>
              <a:rPr lang="en-US" sz="1800" dirty="0">
                <a:latin typeface="+mn-lt"/>
              </a:rPr>
              <a:t> 9.1. </a:t>
            </a:r>
            <a:r>
              <a:rPr lang="en-US" sz="1800" b="0" dirty="0">
                <a:latin typeface="+mn-lt"/>
              </a:rPr>
              <a:t>Formulate</a:t>
            </a:r>
            <a:r>
              <a:rPr lang="en-US" sz="1800" dirty="0">
                <a:latin typeface="+mn-lt"/>
              </a:rPr>
              <a:t> Action </a:t>
            </a:r>
            <a:r>
              <a:rPr lang="en-US" sz="1800" b="0" dirty="0">
                <a:latin typeface="+mn-lt"/>
              </a:rPr>
              <a:t>Plan in consultation with Stakeholders</a:t>
            </a:r>
          </a:p>
        </p:txBody>
      </p:sp>
      <p:pic>
        <p:nvPicPr>
          <p:cNvPr id="20482" name="Picture 2" descr="Social Media Computer Icons Information PNG, Clipart, Area, Audience, Black  And White, Blog, Campaign Free PNG">
            <a:extLst>
              <a:ext uri="{FF2B5EF4-FFF2-40B4-BE49-F238E27FC236}">
                <a16:creationId xmlns:a16="http://schemas.microsoft.com/office/drawing/2014/main" id="{CE11DCF8-7ACD-2334-CA6E-3534800C6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346" y1="27586" x2="41346" y2="27586"/>
                        <a14:foregroundMark x1="58516" y1="14943" x2="58516" y2="14943"/>
                        <a14:foregroundMark x1="67995" y1="19971" x2="67995" y2="19971"/>
                        <a14:foregroundMark x1="71566" y1="27443" x2="71566" y2="27443"/>
                        <a14:foregroundMark x1="79258" y1="30029" x2="79258" y2="30029"/>
                        <a14:foregroundMark x1="38462" y1="15086" x2="38462" y2="15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3" t="5606" r="12865" b="14527"/>
          <a:stretch/>
        </p:blipFill>
        <p:spPr bwMode="auto">
          <a:xfrm>
            <a:off x="354356" y="1216398"/>
            <a:ext cx="621070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E566BC-584E-00C7-30AE-6BE97E79F99B}"/>
              </a:ext>
            </a:extLst>
          </p:cNvPr>
          <p:cNvSpPr txBox="1"/>
          <p:nvPr/>
        </p:nvSpPr>
        <p:spPr>
          <a:xfrm>
            <a:off x="1047710" y="460548"/>
            <a:ext cx="553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9.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65F862D0-B735-C6B2-BF03-962EF94DEB0B}"/>
              </a:ext>
            </a:extLst>
          </p:cNvPr>
          <p:cNvSpPr/>
          <p:nvPr/>
        </p:nvSpPr>
        <p:spPr>
          <a:xfrm rot="10991216">
            <a:off x="160742" y="1107994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E199A1-6CE7-F714-5E48-08F72795913D}"/>
              </a:ext>
            </a:extLst>
          </p:cNvPr>
          <p:cNvSpPr txBox="1"/>
          <p:nvPr/>
        </p:nvSpPr>
        <p:spPr>
          <a:xfrm>
            <a:off x="1155328" y="2123472"/>
            <a:ext cx="62520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9.2: National Board on Adventure Tourism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0BC42C-F6CF-D7FC-D3EF-30CAABE74DFF}"/>
              </a:ext>
            </a:extLst>
          </p:cNvPr>
          <p:cNvSpPr txBox="1"/>
          <p:nvPr/>
        </p:nvSpPr>
        <p:spPr>
          <a:xfrm>
            <a:off x="1242110" y="2594461"/>
            <a:ext cx="6502143" cy="255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 i)  Certification Schemes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ii)  Safety Guidelines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iii) Capacity Building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iv)  Marketing and Promotion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 v)  Destination and Product Development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vi)  Private Sector Participation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vii)  Specific Strategies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viii) Any Other Measure for Growth of Adventure Tourism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96D7E5-2EB5-6FFC-721A-D92E1247C092}"/>
              </a:ext>
            </a:extLst>
          </p:cNvPr>
          <p:cNvGrpSpPr/>
          <p:nvPr/>
        </p:nvGrpSpPr>
        <p:grpSpPr>
          <a:xfrm>
            <a:off x="0" y="99391"/>
            <a:ext cx="12192000" cy="978193"/>
            <a:chOff x="0" y="271422"/>
            <a:chExt cx="12192000" cy="8301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9FD8C3-3D0C-FA0C-20A8-437259CC2A07}"/>
                </a:ext>
              </a:extLst>
            </p:cNvPr>
            <p:cNvSpPr/>
            <p:nvPr/>
          </p:nvSpPr>
          <p:spPr>
            <a:xfrm>
              <a:off x="0" y="271422"/>
              <a:ext cx="12192000" cy="830119"/>
            </a:xfrm>
            <a:prstGeom prst="rect">
              <a:avLst/>
            </a:prstGeom>
            <a:solidFill>
              <a:srgbClr val="41A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     Strategy Pillar: </a:t>
              </a:r>
              <a:r>
                <a:rPr lang="en-US" sz="3200" b="1" i="0" u="none" strike="noStrike" dirty="0">
                  <a:solidFill>
                    <a:schemeClr val="bg1"/>
                  </a:solidFill>
                  <a:effectLst/>
                </a:rPr>
                <a:t>Governance and Institutional Framework …..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AFFB1D-0703-712F-40AF-22243186DEAB}"/>
                </a:ext>
              </a:extLst>
            </p:cNvPr>
            <p:cNvSpPr/>
            <p:nvPr/>
          </p:nvSpPr>
          <p:spPr>
            <a:xfrm>
              <a:off x="121093" y="271423"/>
              <a:ext cx="839129" cy="83011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41AF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See the source image">
              <a:extLst>
                <a:ext uri="{FF2B5EF4-FFF2-40B4-BE49-F238E27FC236}">
                  <a16:creationId xmlns:a16="http://schemas.microsoft.com/office/drawing/2014/main" id="{C3063146-98ED-7A3E-F9AD-9ECFE582FD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51" y="367885"/>
              <a:ext cx="432211" cy="73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549C1A-584C-B3D0-A26E-46D7DBAA1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9130" y="1084320"/>
            <a:ext cx="2252869" cy="57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6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05B86-9A3B-66BF-CD37-AB94273DDA56}"/>
              </a:ext>
            </a:extLst>
          </p:cNvPr>
          <p:cNvSpPr txBox="1"/>
          <p:nvPr/>
        </p:nvSpPr>
        <p:spPr>
          <a:xfrm>
            <a:off x="460306" y="1416816"/>
            <a:ext cx="7510877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8787" marR="0" lvl="3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Formulating a </a:t>
            </a:r>
            <a:r>
              <a:rPr lang="en-IN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detailed Action Plan 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implementation of Strategy.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458787" marR="0" lvl="3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Identifying </a:t>
            </a:r>
            <a:r>
              <a:rPr lang="en-IN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and global best practices 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preparing </a:t>
            </a:r>
            <a:r>
              <a:rPr lang="en-IN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 kits 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their replication by the States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458787" marR="0" lvl="3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Benchmarking State policies and standards 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preparing model policies and standards</a:t>
            </a:r>
          </a:p>
          <a:p>
            <a:pPr marL="458787" marR="0" lvl="3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 Building 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measures including setting up Resource Centres and Centres of Excellence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458787" marR="0" lvl="3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Facilitating the adoption of </a:t>
            </a:r>
            <a:r>
              <a:rPr lang="en-IN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 technologies 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Adventure Tourism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458787" marR="0" lvl="3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Formulation of a dedicated scheme 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support the development of Adventure  tourism in the Country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F4A0E1-2A1F-C947-5B63-84D2DC83B3AF}"/>
              </a:ext>
            </a:extLst>
          </p:cNvPr>
          <p:cNvSpPr/>
          <p:nvPr/>
        </p:nvSpPr>
        <p:spPr>
          <a:xfrm>
            <a:off x="-1" y="340760"/>
            <a:ext cx="9645805" cy="752060"/>
          </a:xfrm>
          <a:prstGeom prst="rect">
            <a:avLst/>
          </a:prstGeom>
          <a:solidFill>
            <a:srgbClr val="41A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34B227-CAFB-28A6-A2CF-458E74DBFCFB}"/>
              </a:ext>
            </a:extLst>
          </p:cNvPr>
          <p:cNvSpPr/>
          <p:nvPr/>
        </p:nvSpPr>
        <p:spPr>
          <a:xfrm>
            <a:off x="245327" y="301731"/>
            <a:ext cx="839129" cy="830118"/>
          </a:xfrm>
          <a:prstGeom prst="ellipse">
            <a:avLst/>
          </a:prstGeom>
          <a:solidFill>
            <a:schemeClr val="bg1"/>
          </a:solidFill>
          <a:ln w="19050">
            <a:solidFill>
              <a:srgbClr val="41AF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279F20-DC55-C828-28B2-CEDEFEC45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-50800"/>
            <a:ext cx="3962399" cy="690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EB145E-D84F-9B24-1FD8-7D25BF10AFC2}"/>
              </a:ext>
            </a:extLst>
          </p:cNvPr>
          <p:cNvSpPr txBox="1"/>
          <p:nvPr/>
        </p:nvSpPr>
        <p:spPr>
          <a:xfrm>
            <a:off x="1107668" y="408131"/>
            <a:ext cx="8783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solidFill>
                  <a:schemeClr val="bg1"/>
                </a:solidFill>
                <a:effectLst/>
              </a:rPr>
              <a:t>Way Forward</a:t>
            </a:r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0701ACD5-664F-4922-A862-CBA4C124E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85" y="341899"/>
            <a:ext cx="432211" cy="73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844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77B7F9-41D1-36AC-7452-4E4F7B102817}"/>
              </a:ext>
            </a:extLst>
          </p:cNvPr>
          <p:cNvSpPr txBox="1"/>
          <p:nvPr/>
        </p:nvSpPr>
        <p:spPr>
          <a:xfrm>
            <a:off x="1084456" y="326329"/>
            <a:ext cx="8023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3.1.</a:t>
            </a:r>
            <a:r>
              <a:rPr lang="en-IN" sz="3200" b="1" i="0" u="none" strike="noStrike" dirty="0">
                <a:solidFill>
                  <a:schemeClr val="bg1"/>
                </a:solidFill>
                <a:effectLst/>
              </a:rPr>
              <a:t> Guiding Principles for Adventure Tourism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3C9E25-BCC7-6ED9-17E1-9480FFD4AE23}"/>
              </a:ext>
            </a:extLst>
          </p:cNvPr>
          <p:cNvSpPr txBox="1"/>
          <p:nvPr/>
        </p:nvSpPr>
        <p:spPr>
          <a:xfrm>
            <a:off x="1295817" y="1323546"/>
            <a:ext cx="7618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0070C0"/>
                </a:solidFill>
              </a:rPr>
              <a:t>CAN-AT prepared a Draft framework and under consultation process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5DC5E-C1FA-35C6-350B-EAAE02E546FD}"/>
              </a:ext>
            </a:extLst>
          </p:cNvPr>
          <p:cNvSpPr txBox="1"/>
          <p:nvPr/>
        </p:nvSpPr>
        <p:spPr>
          <a:xfrm>
            <a:off x="1281221" y="2993273"/>
            <a:ext cx="60733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1600" b="1" dirty="0"/>
              <a:t> </a:t>
            </a:r>
            <a:endParaRPr lang="en-US" sz="1600" dirty="0"/>
          </a:p>
        </p:txBody>
      </p:sp>
      <p:pic>
        <p:nvPicPr>
          <p:cNvPr id="9222" name="Picture 6" descr="Take The Free Assessment - Findings Icon Png, Transparent Png , Transparent  Png Image - PNGitem">
            <a:extLst>
              <a:ext uri="{FF2B5EF4-FFF2-40B4-BE49-F238E27FC236}">
                <a16:creationId xmlns:a16="http://schemas.microsoft.com/office/drawing/2014/main" id="{0946F5D8-E733-96D1-F6FB-F2D070E1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140" y1="21238" x2="18140" y2="21238"/>
                        <a14:foregroundMark x1="23372" y1="40928" x2="23372" y2="40928"/>
                        <a14:foregroundMark x1="22674" y1="35584" x2="22674" y2="35584"/>
                        <a14:foregroundMark x1="23023" y1="48383" x2="23023" y2="48383"/>
                        <a14:foregroundMark x1="25465" y1="61463" x2="25465" y2="61463"/>
                        <a14:foregroundMark x1="35233" y1="75246" x2="35233" y2="75246"/>
                        <a14:foregroundMark x1="27674" y1="81997" x2="27674" y2="81997"/>
                        <a14:foregroundMark x1="26860" y1="73136" x2="26860" y2="73136"/>
                        <a14:foregroundMark x1="54651" y1="12518" x2="54651" y2="12518"/>
                        <a14:foregroundMark x1="70581" y1="76934" x2="70581" y2="76934"/>
                        <a14:foregroundMark x1="73605" y1="75246" x2="73605" y2="7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8" y="3769625"/>
            <a:ext cx="567004" cy="4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Training Icon Stock Illustrations – 261,120 Training Icon Stock  Illustrations, Vectors &amp; Clipart - Dreamstime">
            <a:extLst>
              <a:ext uri="{FF2B5EF4-FFF2-40B4-BE49-F238E27FC236}">
                <a16:creationId xmlns:a16="http://schemas.microsoft.com/office/drawing/2014/main" id="{D27FECEB-6968-4131-38F1-C47021D38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625" y1="31250" x2="30625" y2="31250"/>
                        <a14:foregroundMark x1="28750" y1="24125" x2="28750" y2="24125"/>
                        <a14:foregroundMark x1="43000" y1="64250" x2="43000" y2="64250"/>
                        <a14:foregroundMark x1="52125" y1="66625" x2="52125" y2="66625"/>
                        <a14:foregroundMark x1="68875" y1="68750" x2="68875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7" t="19632" r="20089" b="18784"/>
          <a:stretch/>
        </p:blipFill>
        <p:spPr bwMode="auto">
          <a:xfrm rot="10800000" flipV="1">
            <a:off x="605685" y="1429994"/>
            <a:ext cx="481528" cy="48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DD8A6F6D-8945-CB67-049A-70F347072A4D}"/>
              </a:ext>
            </a:extLst>
          </p:cNvPr>
          <p:cNvSpPr/>
          <p:nvPr/>
        </p:nvSpPr>
        <p:spPr>
          <a:xfrm rot="9362899">
            <a:off x="278001" y="1233994"/>
            <a:ext cx="869958" cy="827554"/>
          </a:xfrm>
          <a:prstGeom prst="arc">
            <a:avLst>
              <a:gd name="adj1" fmla="val 8615532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E27F9DD7-2207-0A1F-6676-818E11864AA7}"/>
              </a:ext>
            </a:extLst>
          </p:cNvPr>
          <p:cNvSpPr/>
          <p:nvPr/>
        </p:nvSpPr>
        <p:spPr>
          <a:xfrm rot="10991216">
            <a:off x="278116" y="3588950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F9E98-BCD6-DA5A-2AB5-EB2226E67A27}"/>
              </a:ext>
            </a:extLst>
          </p:cNvPr>
          <p:cNvSpPr txBox="1"/>
          <p:nvPr/>
        </p:nvSpPr>
        <p:spPr>
          <a:xfrm>
            <a:off x="1302818" y="3759429"/>
            <a:ext cx="76046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70C0"/>
                </a:solidFill>
              </a:rPr>
              <a:t>2. Institutional Framework:</a:t>
            </a:r>
          </a:p>
          <a:p>
            <a:pPr marL="625475" indent="-342900" algn="just">
              <a:buFont typeface="Wingdings" panose="05000000000000000000" pitchFamily="2" charset="2"/>
              <a:buChar char="ü"/>
            </a:pPr>
            <a:r>
              <a:rPr lang="en-IN" sz="2000" dirty="0">
                <a:solidFill>
                  <a:srgbClr val="002060"/>
                </a:solidFill>
              </a:rPr>
              <a:t>Adventure Tourism Safety Division in State Govts.</a:t>
            </a:r>
          </a:p>
          <a:p>
            <a:pPr marL="625475" indent="-342900" algn="just">
              <a:buFont typeface="Wingdings" panose="05000000000000000000" pitchFamily="2" charset="2"/>
              <a:buChar char="ü"/>
            </a:pPr>
            <a:r>
              <a:rPr lang="en-IN" sz="2000" dirty="0">
                <a:solidFill>
                  <a:srgbClr val="002060"/>
                </a:solidFill>
              </a:rPr>
              <a:t>Safety Audit &amp; Physical Inspection</a:t>
            </a:r>
          </a:p>
          <a:p>
            <a:pPr marL="625475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IN" sz="2000" dirty="0">
                <a:solidFill>
                  <a:srgbClr val="002060"/>
                </a:solidFill>
              </a:rPr>
              <a:t>Adventure Tourism Area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4751C-5B1E-96B6-EA25-41ECD6409BC1}"/>
              </a:ext>
            </a:extLst>
          </p:cNvPr>
          <p:cNvSpPr txBox="1"/>
          <p:nvPr/>
        </p:nvSpPr>
        <p:spPr>
          <a:xfrm>
            <a:off x="1315776" y="1864894"/>
            <a:ext cx="76171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1600" b="1" dirty="0"/>
              <a:t>1.  </a:t>
            </a:r>
            <a:r>
              <a:rPr lang="en-IN" sz="2000" b="1" dirty="0"/>
              <a:t>Coverage:</a:t>
            </a:r>
            <a:r>
              <a:rPr lang="en-IN" sz="2000" dirty="0"/>
              <a:t> </a:t>
            </a:r>
          </a:p>
          <a:p>
            <a:pPr marL="625475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Adventure Activity Service Provider</a:t>
            </a:r>
          </a:p>
          <a:p>
            <a:pPr marL="625475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000" dirty="0">
                <a:effectLst/>
                <a:ea typeface="Calibri" panose="020F0502020204030204" pitchFamily="34" charset="0"/>
              </a:rPr>
              <a:t>Certified Operator</a:t>
            </a:r>
          </a:p>
          <a:p>
            <a:pPr marL="625475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000" dirty="0">
                <a:ea typeface="Calibri" panose="020F0502020204030204" pitchFamily="34" charset="0"/>
              </a:rPr>
              <a:t>Adventure Tour Operator</a:t>
            </a:r>
            <a:endParaRPr lang="en-IN" sz="2000" dirty="0">
              <a:effectLst/>
              <a:ea typeface="Calibri" panose="020F0502020204030204" pitchFamily="34" charset="0"/>
            </a:endParaRPr>
          </a:p>
          <a:p>
            <a:pPr marL="625475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Adventure Guide</a:t>
            </a:r>
            <a:endParaRPr lang="en-IN" sz="20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DD8A6F6D-8945-CB67-049A-70F347072A4D}"/>
              </a:ext>
            </a:extLst>
          </p:cNvPr>
          <p:cNvSpPr/>
          <p:nvPr/>
        </p:nvSpPr>
        <p:spPr>
          <a:xfrm rot="10601242">
            <a:off x="316380" y="2130948"/>
            <a:ext cx="823117" cy="770730"/>
          </a:xfrm>
          <a:prstGeom prst="arc">
            <a:avLst>
              <a:gd name="adj1" fmla="val 7172675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eople Logo Team Icon Partner Symbol Stock Vector (Royalty Free) 1354845134  | Shutterstock">
            <a:extLst>
              <a:ext uri="{FF2B5EF4-FFF2-40B4-BE49-F238E27FC236}">
                <a16:creationId xmlns:a16="http://schemas.microsoft.com/office/drawing/2014/main" id="{9A7F073B-2CB6-1893-A48C-DB5BB1889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1" b="78303" l="10000" r="90000">
                        <a14:foregroundMark x1="30769" y1="38214" x2="30769" y2="38214"/>
                        <a14:foregroundMark x1="23077" y1="24286" x2="23077" y2="24286"/>
                        <a14:foregroundMark x1="50769" y1="28929" x2="50769" y2="28929"/>
                        <a14:foregroundMark x1="82692" y1="17500" x2="82692" y2="17500"/>
                        <a14:foregroundMark x1="71154" y1="73929" x2="71154" y2="73929"/>
                        <a14:foregroundMark x1="66154" y1="59286" x2="66154" y2="59286"/>
                        <a14:foregroundMark x1="25769" y1="76071" x2="25769" y2="7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97"/>
          <a:stretch/>
        </p:blipFill>
        <p:spPr bwMode="auto">
          <a:xfrm>
            <a:off x="509445" y="2266425"/>
            <a:ext cx="559460" cy="52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1E58B77-AAE7-25A7-CC5C-2FAE0EF8ED04}"/>
              </a:ext>
            </a:extLst>
          </p:cNvPr>
          <p:cNvGrpSpPr/>
          <p:nvPr/>
        </p:nvGrpSpPr>
        <p:grpSpPr>
          <a:xfrm>
            <a:off x="34410" y="99858"/>
            <a:ext cx="12192000" cy="913101"/>
            <a:chOff x="89452" y="78691"/>
            <a:chExt cx="12271513" cy="91310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37B7E33-5AC6-CE38-7EC9-CF6255E53829}"/>
                </a:ext>
              </a:extLst>
            </p:cNvPr>
            <p:cNvGrpSpPr/>
            <p:nvPr/>
          </p:nvGrpSpPr>
          <p:grpSpPr>
            <a:xfrm>
              <a:off x="89452" y="78691"/>
              <a:ext cx="12271513" cy="913101"/>
              <a:chOff x="0" y="248232"/>
              <a:chExt cx="12192000" cy="84377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FA1B62D-4BCD-A8B0-EDF3-AEA08CB652FF}"/>
                  </a:ext>
                </a:extLst>
              </p:cNvPr>
              <p:cNvSpPr/>
              <p:nvPr/>
            </p:nvSpPr>
            <p:spPr>
              <a:xfrm>
                <a:off x="0" y="248232"/>
                <a:ext cx="12192000" cy="830118"/>
              </a:xfrm>
              <a:prstGeom prst="rect">
                <a:avLst/>
              </a:prstGeom>
              <a:solidFill>
                <a:srgbClr val="41AF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053E6F0-9D41-540D-D3AA-1D04C4514276}"/>
                  </a:ext>
                </a:extLst>
              </p:cNvPr>
              <p:cNvSpPr/>
              <p:nvPr/>
            </p:nvSpPr>
            <p:spPr>
              <a:xfrm>
                <a:off x="246989" y="261887"/>
                <a:ext cx="839129" cy="83011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41AFE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2" descr="See the source image">
                <a:extLst>
                  <a:ext uri="{FF2B5EF4-FFF2-40B4-BE49-F238E27FC236}">
                    <a16:creationId xmlns:a16="http://schemas.microsoft.com/office/drawing/2014/main" id="{57A107D0-FDFC-F6ED-BE95-79567AB0F5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449" y="329547"/>
                <a:ext cx="432211" cy="733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A69119-FF49-EC05-424A-7158FA0C9A87}"/>
                </a:ext>
              </a:extLst>
            </p:cNvPr>
            <p:cNvSpPr txBox="1"/>
            <p:nvPr/>
          </p:nvSpPr>
          <p:spPr>
            <a:xfrm>
              <a:off x="1108543" y="261295"/>
              <a:ext cx="1039079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Proposed Model Adventure Tourism Law Framework </a:t>
              </a:r>
            </a:p>
          </p:txBody>
        </p:sp>
      </p:grpSp>
      <p:pic>
        <p:nvPicPr>
          <p:cNvPr id="4102" name="Picture 6" descr="How I witnessed 'Life of Pi' scene come alive! Night Kayaking through the  mangroves of Andaman - Postcard Chronicles">
            <a:extLst>
              <a:ext uri="{FF2B5EF4-FFF2-40B4-BE49-F238E27FC236}">
                <a16:creationId xmlns:a16="http://schemas.microsoft.com/office/drawing/2014/main" id="{293E5DAD-2F9E-ADA2-E880-6FECAE2F1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452" y="972660"/>
            <a:ext cx="2992958" cy="58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868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77B7F9-41D1-36AC-7452-4E4F7B102817}"/>
              </a:ext>
            </a:extLst>
          </p:cNvPr>
          <p:cNvSpPr txBox="1"/>
          <p:nvPr/>
        </p:nvSpPr>
        <p:spPr>
          <a:xfrm>
            <a:off x="1084456" y="326329"/>
            <a:ext cx="8023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3.1.</a:t>
            </a:r>
            <a:r>
              <a:rPr lang="en-IN" sz="3200" b="1" i="0" u="none" strike="noStrike" dirty="0">
                <a:solidFill>
                  <a:schemeClr val="bg1"/>
                </a:solidFill>
                <a:effectLst/>
              </a:rPr>
              <a:t> Guiding Principles for Adventure Tourism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D8A6F6D-8945-CB67-049A-70F347072A4D}"/>
              </a:ext>
            </a:extLst>
          </p:cNvPr>
          <p:cNvSpPr/>
          <p:nvPr/>
        </p:nvSpPr>
        <p:spPr>
          <a:xfrm rot="9362899">
            <a:off x="278001" y="1233994"/>
            <a:ext cx="869958" cy="827554"/>
          </a:xfrm>
          <a:prstGeom prst="arc">
            <a:avLst>
              <a:gd name="adj1" fmla="val 8615532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E27F9DD7-2207-0A1F-6676-818E11864AA7}"/>
              </a:ext>
            </a:extLst>
          </p:cNvPr>
          <p:cNvSpPr/>
          <p:nvPr/>
        </p:nvSpPr>
        <p:spPr>
          <a:xfrm rot="10991216">
            <a:off x="304750" y="3522061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F9E98-BCD6-DA5A-2AB5-EB2226E67A27}"/>
              </a:ext>
            </a:extLst>
          </p:cNvPr>
          <p:cNvSpPr txBox="1"/>
          <p:nvPr/>
        </p:nvSpPr>
        <p:spPr>
          <a:xfrm>
            <a:off x="1371600" y="1431235"/>
            <a:ext cx="7608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70C0"/>
                </a:solidFill>
              </a:rPr>
              <a:t>3. Registration of Operators &amp; Service Providers:</a:t>
            </a:r>
          </a:p>
          <a:p>
            <a:pPr marL="625475" indent="-342900" algn="just">
              <a:buFont typeface="Wingdings" panose="05000000000000000000" pitchFamily="2" charset="2"/>
              <a:buChar char="ü"/>
            </a:pPr>
            <a:r>
              <a:rPr lang="en-IN" sz="2000" dirty="0">
                <a:solidFill>
                  <a:srgbClr val="002060"/>
                </a:solidFill>
              </a:rPr>
              <a:t>Process of registration</a:t>
            </a:r>
          </a:p>
          <a:p>
            <a:pPr marL="625475" indent="-342900" algn="just">
              <a:buFont typeface="Wingdings" panose="05000000000000000000" pitchFamily="2" charset="2"/>
              <a:buChar char="ü"/>
            </a:pPr>
            <a:r>
              <a:rPr lang="en-IN" sz="2000" dirty="0">
                <a:solidFill>
                  <a:srgbClr val="002060"/>
                </a:solidFill>
              </a:rPr>
              <a:t>Issuance of </a:t>
            </a:r>
            <a:r>
              <a:rPr lang="en-IN" sz="2000" dirty="0"/>
              <a:t>Certificate of Registration</a:t>
            </a:r>
            <a:endParaRPr lang="en-IN" sz="2000" b="1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4751C-5B1E-96B6-EA25-41ECD6409BC1}"/>
              </a:ext>
            </a:extLst>
          </p:cNvPr>
          <p:cNvSpPr txBox="1"/>
          <p:nvPr/>
        </p:nvSpPr>
        <p:spPr>
          <a:xfrm>
            <a:off x="1366128" y="2679399"/>
            <a:ext cx="71024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2000" b="1" dirty="0"/>
              <a:t>4.a: Refusal of Registration</a:t>
            </a:r>
            <a:endParaRPr lang="en-IN" sz="2000" dirty="0"/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2000" dirty="0"/>
              <a:t>4</a:t>
            </a:r>
            <a:r>
              <a:rPr lang="en-IN" sz="2000" b="1" dirty="0"/>
              <a:t>.b: Appeal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DD8A6F6D-8945-CB67-049A-70F347072A4D}"/>
              </a:ext>
            </a:extLst>
          </p:cNvPr>
          <p:cNvSpPr/>
          <p:nvPr/>
        </p:nvSpPr>
        <p:spPr>
          <a:xfrm rot="10601242">
            <a:off x="330568" y="2465081"/>
            <a:ext cx="823117" cy="770730"/>
          </a:xfrm>
          <a:prstGeom prst="arc">
            <a:avLst>
              <a:gd name="adj1" fmla="val 7172675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9431BF-43B0-F585-50B3-B73B79293E84}"/>
              </a:ext>
            </a:extLst>
          </p:cNvPr>
          <p:cNvGrpSpPr/>
          <p:nvPr/>
        </p:nvGrpSpPr>
        <p:grpSpPr>
          <a:xfrm>
            <a:off x="1" y="-11704"/>
            <a:ext cx="12192000" cy="913101"/>
            <a:chOff x="89452" y="78691"/>
            <a:chExt cx="12271513" cy="9131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48B16B2-F940-7E18-0203-8E62D2262195}"/>
                </a:ext>
              </a:extLst>
            </p:cNvPr>
            <p:cNvGrpSpPr/>
            <p:nvPr/>
          </p:nvGrpSpPr>
          <p:grpSpPr>
            <a:xfrm>
              <a:off x="89452" y="78691"/>
              <a:ext cx="12271513" cy="913101"/>
              <a:chOff x="0" y="248232"/>
              <a:chExt cx="12192000" cy="843773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32ED1A-9C3B-F64E-E73B-1F6D9FF4E049}"/>
                  </a:ext>
                </a:extLst>
              </p:cNvPr>
              <p:cNvSpPr/>
              <p:nvPr/>
            </p:nvSpPr>
            <p:spPr>
              <a:xfrm>
                <a:off x="0" y="248232"/>
                <a:ext cx="12192000" cy="830118"/>
              </a:xfrm>
              <a:prstGeom prst="rect">
                <a:avLst/>
              </a:prstGeom>
              <a:solidFill>
                <a:srgbClr val="41AF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8606B07-1A2F-8E66-04C3-3B77A4F3D4A1}"/>
                  </a:ext>
                </a:extLst>
              </p:cNvPr>
              <p:cNvSpPr/>
              <p:nvPr/>
            </p:nvSpPr>
            <p:spPr>
              <a:xfrm>
                <a:off x="246989" y="261887"/>
                <a:ext cx="839129" cy="83011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41AFE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2" descr="See the source image">
                <a:extLst>
                  <a:ext uri="{FF2B5EF4-FFF2-40B4-BE49-F238E27FC236}">
                    <a16:creationId xmlns:a16="http://schemas.microsoft.com/office/drawing/2014/main" id="{6871E4F2-B627-7B9C-D674-58754FF9FD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449" y="329547"/>
                <a:ext cx="432211" cy="733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113AF3-B524-E888-0F2B-938D0760A2D9}"/>
                </a:ext>
              </a:extLst>
            </p:cNvPr>
            <p:cNvSpPr txBox="1"/>
            <p:nvPr/>
          </p:nvSpPr>
          <p:spPr>
            <a:xfrm>
              <a:off x="1108543" y="261295"/>
              <a:ext cx="107990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Proposed Model Adventure Tourism Law Framework </a:t>
              </a:r>
            </a:p>
          </p:txBody>
        </p:sp>
      </p:grpSp>
      <p:pic>
        <p:nvPicPr>
          <p:cNvPr id="1026" name="Picture 2" descr="skitouring1">
            <a:extLst>
              <a:ext uri="{FF2B5EF4-FFF2-40B4-BE49-F238E27FC236}">
                <a16:creationId xmlns:a16="http://schemas.microsoft.com/office/drawing/2014/main" id="{31EB3495-DE23-3563-0F25-C213EB0A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386" y="891458"/>
            <a:ext cx="3040614" cy="596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eritage Icon - Heritage Conservation Icon - (810x810) Png Clipart Download">
            <a:extLst>
              <a:ext uri="{FF2B5EF4-FFF2-40B4-BE49-F238E27FC236}">
                <a16:creationId xmlns:a16="http://schemas.microsoft.com/office/drawing/2014/main" id="{BA65E639-01DA-9535-B81A-CB64C37EC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2" y="1325077"/>
            <a:ext cx="617404" cy="61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2A814D-94AF-2B3B-F199-AD36AD22E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38" y="2667550"/>
            <a:ext cx="609653" cy="365792"/>
          </a:xfrm>
          <a:prstGeom prst="rect">
            <a:avLst/>
          </a:prstGeom>
        </p:spPr>
      </p:pic>
      <p:pic>
        <p:nvPicPr>
          <p:cNvPr id="3074" name="Picture 2" descr="Handshake Business graphics, public service advertising, text, hand png |  PNGEgg">
            <a:extLst>
              <a:ext uri="{FF2B5EF4-FFF2-40B4-BE49-F238E27FC236}">
                <a16:creationId xmlns:a16="http://schemas.microsoft.com/office/drawing/2014/main" id="{6DAB67BE-5734-8A5F-C7AC-358040BB3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80" y="3803954"/>
            <a:ext cx="770411" cy="4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53BF56-A997-B8B2-941F-0ED6C8A0F553}"/>
              </a:ext>
            </a:extLst>
          </p:cNvPr>
          <p:cNvSpPr txBox="1"/>
          <p:nvPr/>
        </p:nvSpPr>
        <p:spPr>
          <a:xfrm>
            <a:off x="1292087" y="3846442"/>
            <a:ext cx="76203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70C0"/>
                </a:solidFill>
              </a:rPr>
              <a:t>5. Obligation (</a:t>
            </a:r>
            <a:r>
              <a:rPr lang="en-US" sz="2000" dirty="0"/>
              <a:t>Operators &amp; Service Providers)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C1C357-EDEC-94A5-9D22-7F9C30786CD3}"/>
              </a:ext>
            </a:extLst>
          </p:cNvPr>
          <p:cNvSpPr txBox="1"/>
          <p:nvPr/>
        </p:nvSpPr>
        <p:spPr>
          <a:xfrm>
            <a:off x="1366127" y="4593241"/>
            <a:ext cx="71024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2000" b="1" dirty="0"/>
              <a:t>6: Penalties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AF56C069-DB9D-9643-9458-8C4A7C748E02}"/>
              </a:ext>
            </a:extLst>
          </p:cNvPr>
          <p:cNvSpPr/>
          <p:nvPr/>
        </p:nvSpPr>
        <p:spPr>
          <a:xfrm rot="10991216">
            <a:off x="354861" y="4378237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161E49-C7A3-7349-D9C1-8D9A5A12BD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74" y="4470175"/>
            <a:ext cx="572208" cy="707886"/>
          </a:xfrm>
          <a:prstGeom prst="rect">
            <a:avLst/>
          </a:prstGeom>
        </p:spPr>
      </p:pic>
      <p:sp>
        <p:nvSpPr>
          <p:cNvPr id="24" name="Arc 23">
            <a:extLst>
              <a:ext uri="{FF2B5EF4-FFF2-40B4-BE49-F238E27FC236}">
                <a16:creationId xmlns:a16="http://schemas.microsoft.com/office/drawing/2014/main" id="{52C6D173-C190-7082-68A1-9647171BD84D}"/>
              </a:ext>
            </a:extLst>
          </p:cNvPr>
          <p:cNvSpPr/>
          <p:nvPr/>
        </p:nvSpPr>
        <p:spPr>
          <a:xfrm rot="10991216">
            <a:off x="412798" y="5317850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D7A3B0-64B8-AEA2-444F-1CFCFCCF6091}"/>
              </a:ext>
            </a:extLst>
          </p:cNvPr>
          <p:cNvSpPr txBox="1"/>
          <p:nvPr/>
        </p:nvSpPr>
        <p:spPr>
          <a:xfrm>
            <a:off x="1366127" y="5642013"/>
            <a:ext cx="76203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70C0"/>
                </a:solidFill>
              </a:rPr>
              <a:t>7. Insurance</a:t>
            </a:r>
            <a:endParaRPr lang="en-US" sz="2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308B5D4-9DAB-00FF-8BA6-E4CBE233A6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925" y="5468598"/>
            <a:ext cx="611333" cy="5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81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77B7F9-41D1-36AC-7452-4E4F7B102817}"/>
              </a:ext>
            </a:extLst>
          </p:cNvPr>
          <p:cNvSpPr txBox="1"/>
          <p:nvPr/>
        </p:nvSpPr>
        <p:spPr>
          <a:xfrm>
            <a:off x="1084456" y="326329"/>
            <a:ext cx="8023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3.1.</a:t>
            </a:r>
            <a:r>
              <a:rPr lang="en-IN" sz="3200" b="1" i="0" u="none" strike="noStrike" dirty="0">
                <a:solidFill>
                  <a:schemeClr val="bg1"/>
                </a:solidFill>
                <a:effectLst/>
              </a:rPr>
              <a:t> Guiding Principles for Adventure Tourism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3C9E25-BCC7-6ED9-17E1-9480FFD4AE23}"/>
              </a:ext>
            </a:extLst>
          </p:cNvPr>
          <p:cNvSpPr txBox="1"/>
          <p:nvPr/>
        </p:nvSpPr>
        <p:spPr>
          <a:xfrm>
            <a:off x="1295817" y="1323546"/>
            <a:ext cx="7618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0070C0"/>
                </a:solidFill>
              </a:rPr>
              <a:t>CAN-AT prepared a Draft framework and under consultation process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5DC5E-C1FA-35C6-350B-EAAE02E546FD}"/>
              </a:ext>
            </a:extLst>
          </p:cNvPr>
          <p:cNvSpPr txBox="1"/>
          <p:nvPr/>
        </p:nvSpPr>
        <p:spPr>
          <a:xfrm>
            <a:off x="1281221" y="2993273"/>
            <a:ext cx="60733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1600" b="1" dirty="0"/>
              <a:t> </a:t>
            </a:r>
            <a:endParaRPr lang="en-US" sz="1600" dirty="0"/>
          </a:p>
        </p:txBody>
      </p:sp>
      <p:pic>
        <p:nvPicPr>
          <p:cNvPr id="9222" name="Picture 6" descr="Take The Free Assessment - Findings Icon Png, Transparent Png , Transparent  Png Image - PNGitem">
            <a:extLst>
              <a:ext uri="{FF2B5EF4-FFF2-40B4-BE49-F238E27FC236}">
                <a16:creationId xmlns:a16="http://schemas.microsoft.com/office/drawing/2014/main" id="{0946F5D8-E733-96D1-F6FB-F2D070E1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140" y1="21238" x2="18140" y2="21238"/>
                        <a14:foregroundMark x1="23372" y1="40928" x2="23372" y2="40928"/>
                        <a14:foregroundMark x1="22674" y1="35584" x2="22674" y2="35584"/>
                        <a14:foregroundMark x1="23023" y1="48383" x2="23023" y2="48383"/>
                        <a14:foregroundMark x1="25465" y1="61463" x2="25465" y2="61463"/>
                        <a14:foregroundMark x1="35233" y1="75246" x2="35233" y2="75246"/>
                        <a14:foregroundMark x1="27674" y1="81997" x2="27674" y2="81997"/>
                        <a14:foregroundMark x1="26860" y1="73136" x2="26860" y2="73136"/>
                        <a14:foregroundMark x1="54651" y1="12518" x2="54651" y2="12518"/>
                        <a14:foregroundMark x1="70581" y1="76934" x2="70581" y2="76934"/>
                        <a14:foregroundMark x1="73605" y1="75246" x2="73605" y2="7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8" y="3769625"/>
            <a:ext cx="567004" cy="4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Training Icon Stock Illustrations – 261,120 Training Icon Stock  Illustrations, Vectors &amp; Clipart - Dreamstime">
            <a:extLst>
              <a:ext uri="{FF2B5EF4-FFF2-40B4-BE49-F238E27FC236}">
                <a16:creationId xmlns:a16="http://schemas.microsoft.com/office/drawing/2014/main" id="{D27FECEB-6968-4131-38F1-C47021D38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625" y1="31250" x2="30625" y2="31250"/>
                        <a14:foregroundMark x1="28750" y1="24125" x2="28750" y2="24125"/>
                        <a14:foregroundMark x1="43000" y1="64250" x2="43000" y2="64250"/>
                        <a14:foregroundMark x1="52125" y1="66625" x2="52125" y2="66625"/>
                        <a14:foregroundMark x1="68875" y1="68750" x2="68875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7" t="19632" r="20089" b="18784"/>
          <a:stretch/>
        </p:blipFill>
        <p:spPr bwMode="auto">
          <a:xfrm rot="10800000" flipV="1">
            <a:off x="605685" y="1429994"/>
            <a:ext cx="481528" cy="48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DD8A6F6D-8945-CB67-049A-70F347072A4D}"/>
              </a:ext>
            </a:extLst>
          </p:cNvPr>
          <p:cNvSpPr/>
          <p:nvPr/>
        </p:nvSpPr>
        <p:spPr>
          <a:xfrm rot="9362899">
            <a:off x="278001" y="1233994"/>
            <a:ext cx="869958" cy="827554"/>
          </a:xfrm>
          <a:prstGeom prst="arc">
            <a:avLst>
              <a:gd name="adj1" fmla="val 8615532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E27F9DD7-2207-0A1F-6676-818E11864AA7}"/>
              </a:ext>
            </a:extLst>
          </p:cNvPr>
          <p:cNvSpPr/>
          <p:nvPr/>
        </p:nvSpPr>
        <p:spPr>
          <a:xfrm rot="10991216">
            <a:off x="278116" y="3588950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F9E98-BCD6-DA5A-2AB5-EB2226E67A27}"/>
              </a:ext>
            </a:extLst>
          </p:cNvPr>
          <p:cNvSpPr txBox="1"/>
          <p:nvPr/>
        </p:nvSpPr>
        <p:spPr>
          <a:xfrm>
            <a:off x="1302818" y="3759429"/>
            <a:ext cx="76046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70C0"/>
                </a:solidFill>
              </a:rPr>
              <a:t>2. Roles:</a:t>
            </a:r>
          </a:p>
          <a:p>
            <a:pPr marL="625475" indent="-342900" algn="just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act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Focal Point</a:t>
            </a:r>
            <a:endParaRPr lang="en-IN" sz="2000" dirty="0">
              <a:solidFill>
                <a:srgbClr val="002060"/>
              </a:solidFill>
            </a:endParaRPr>
          </a:p>
          <a:p>
            <a:pPr marL="625475" indent="-342900" algn="just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 in full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readiness till the conclusion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each Adventure activity </a:t>
            </a:r>
            <a:r>
              <a:rPr lang="en-IN" sz="2000" dirty="0">
                <a:solidFill>
                  <a:srgbClr val="002060"/>
                </a:solidFill>
              </a:rPr>
              <a:t>Adventure Tourism Area</a:t>
            </a:r>
          </a:p>
          <a:p>
            <a:pPr marL="625475" indent="-342900" algn="just"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Liaison and Coordinate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various bodies</a:t>
            </a:r>
            <a:endParaRPr lang="en-IN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5475" indent="-342900" algn="just"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 details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Adventure Operators</a:t>
            </a:r>
          </a:p>
          <a:p>
            <a:pPr marL="625475" indent="-342900" algn="just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maintain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round the clock communication</a:t>
            </a:r>
          </a:p>
          <a:p>
            <a:pPr marL="625475" indent="-342900" algn="just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Coordinate and involve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community</a:t>
            </a:r>
          </a:p>
          <a:p>
            <a:pPr marL="625475" indent="-342900" algn="just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daily weather report</a:t>
            </a:r>
            <a:endParaRPr lang="en-IN" sz="2000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4751C-5B1E-96B6-EA25-41ECD6409BC1}"/>
              </a:ext>
            </a:extLst>
          </p:cNvPr>
          <p:cNvSpPr txBox="1"/>
          <p:nvPr/>
        </p:nvSpPr>
        <p:spPr>
          <a:xfrm>
            <a:off x="1315776" y="1864894"/>
            <a:ext cx="76171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IN" sz="2000" b="1" dirty="0"/>
              <a:t>Aim:</a:t>
            </a:r>
            <a:r>
              <a:rPr lang="en-IN" sz="2000" dirty="0"/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function as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quick response mechanism during the emergencies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assist the tourists in distress or imminent danger and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 fatality during an emergency/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cident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eventually contributing towards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enhancement of tourist safety and Adventure Destination image</a:t>
            </a:r>
            <a:endParaRPr lang="en-IN" sz="20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DD8A6F6D-8945-CB67-049A-70F347072A4D}"/>
              </a:ext>
            </a:extLst>
          </p:cNvPr>
          <p:cNvSpPr/>
          <p:nvPr/>
        </p:nvSpPr>
        <p:spPr>
          <a:xfrm rot="10601242">
            <a:off x="316380" y="2130948"/>
            <a:ext cx="823117" cy="770730"/>
          </a:xfrm>
          <a:prstGeom prst="arc">
            <a:avLst>
              <a:gd name="adj1" fmla="val 7172675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eople Logo Team Icon Partner Symbol Stock Vector (Royalty Free) 1354845134  | Shutterstock">
            <a:extLst>
              <a:ext uri="{FF2B5EF4-FFF2-40B4-BE49-F238E27FC236}">
                <a16:creationId xmlns:a16="http://schemas.microsoft.com/office/drawing/2014/main" id="{9A7F073B-2CB6-1893-A48C-DB5BB1889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1" b="78303" l="10000" r="90000">
                        <a14:foregroundMark x1="30769" y1="38214" x2="30769" y2="38214"/>
                        <a14:foregroundMark x1="23077" y1="24286" x2="23077" y2="24286"/>
                        <a14:foregroundMark x1="50769" y1="28929" x2="50769" y2="28929"/>
                        <a14:foregroundMark x1="82692" y1="17500" x2="82692" y2="17500"/>
                        <a14:foregroundMark x1="71154" y1="73929" x2="71154" y2="73929"/>
                        <a14:foregroundMark x1="66154" y1="59286" x2="66154" y2="59286"/>
                        <a14:foregroundMark x1="25769" y1="76071" x2="25769" y2="7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97"/>
          <a:stretch/>
        </p:blipFill>
        <p:spPr bwMode="auto">
          <a:xfrm>
            <a:off x="509445" y="2266425"/>
            <a:ext cx="559460" cy="52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1E58B77-AAE7-25A7-CC5C-2FAE0EF8ED04}"/>
              </a:ext>
            </a:extLst>
          </p:cNvPr>
          <p:cNvGrpSpPr/>
          <p:nvPr/>
        </p:nvGrpSpPr>
        <p:grpSpPr>
          <a:xfrm>
            <a:off x="34410" y="99858"/>
            <a:ext cx="12192000" cy="913101"/>
            <a:chOff x="89452" y="78691"/>
            <a:chExt cx="12271513" cy="91310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37B7E33-5AC6-CE38-7EC9-CF6255E53829}"/>
                </a:ext>
              </a:extLst>
            </p:cNvPr>
            <p:cNvGrpSpPr/>
            <p:nvPr/>
          </p:nvGrpSpPr>
          <p:grpSpPr>
            <a:xfrm>
              <a:off x="89452" y="78691"/>
              <a:ext cx="12271513" cy="913101"/>
              <a:chOff x="0" y="248232"/>
              <a:chExt cx="12192000" cy="84377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FA1B62D-4BCD-A8B0-EDF3-AEA08CB652FF}"/>
                  </a:ext>
                </a:extLst>
              </p:cNvPr>
              <p:cNvSpPr/>
              <p:nvPr/>
            </p:nvSpPr>
            <p:spPr>
              <a:xfrm>
                <a:off x="0" y="248232"/>
                <a:ext cx="12192000" cy="830118"/>
              </a:xfrm>
              <a:prstGeom prst="rect">
                <a:avLst/>
              </a:prstGeom>
              <a:solidFill>
                <a:srgbClr val="41AF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053E6F0-9D41-540D-D3AA-1D04C4514276}"/>
                  </a:ext>
                </a:extLst>
              </p:cNvPr>
              <p:cNvSpPr/>
              <p:nvPr/>
            </p:nvSpPr>
            <p:spPr>
              <a:xfrm>
                <a:off x="246989" y="261887"/>
                <a:ext cx="839129" cy="83011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41AFE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2" descr="See the source image">
                <a:extLst>
                  <a:ext uri="{FF2B5EF4-FFF2-40B4-BE49-F238E27FC236}">
                    <a16:creationId xmlns:a16="http://schemas.microsoft.com/office/drawing/2014/main" id="{57A107D0-FDFC-F6ED-BE95-79567AB0F5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449" y="329547"/>
                <a:ext cx="432211" cy="733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A69119-FF49-EC05-424A-7158FA0C9A87}"/>
                </a:ext>
              </a:extLst>
            </p:cNvPr>
            <p:cNvSpPr txBox="1"/>
            <p:nvPr/>
          </p:nvSpPr>
          <p:spPr>
            <a:xfrm>
              <a:off x="1108543" y="261295"/>
              <a:ext cx="109345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Proposed Adventure Tourism Rescue Center (ATRC) Framework </a:t>
              </a:r>
            </a:p>
          </p:txBody>
        </p:sp>
      </p:grpSp>
      <p:sp>
        <p:nvSpPr>
          <p:cNvPr id="4" name="AutoShape 2" descr="Emergency rescue Icon">
            <a:extLst>
              <a:ext uri="{FF2B5EF4-FFF2-40B4-BE49-F238E27FC236}">
                <a16:creationId xmlns:a16="http://schemas.microsoft.com/office/drawing/2014/main" id="{854AFD4D-147F-C79A-A119-62216ABD6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174" name="Picture 6" descr="First aid kit - Free people icons">
            <a:extLst>
              <a:ext uri="{FF2B5EF4-FFF2-40B4-BE49-F238E27FC236}">
                <a16:creationId xmlns:a16="http://schemas.microsoft.com/office/drawing/2014/main" id="{0025FA44-B707-D001-5963-EE547E289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94" y="2107810"/>
            <a:ext cx="3651422" cy="446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41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6DAA6-8656-BCA8-F410-AFD8A7557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82" y="1152453"/>
            <a:ext cx="8010203" cy="44532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Incredible physiographic &amp; natural diversity !!</a:t>
            </a:r>
          </a:p>
          <a:p>
            <a:pPr marL="0" indent="0">
              <a:buNone/>
            </a:pPr>
            <a:endParaRPr lang="en-US" sz="2400" b="1" dirty="0">
              <a:solidFill>
                <a:srgbClr val="202122"/>
              </a:solidFill>
            </a:endParaRPr>
          </a:p>
          <a:p>
            <a:pPr marL="357188" indent="-357188">
              <a:buFont typeface="Wingdings" panose="05000000000000000000" pitchFamily="2" charset="2"/>
              <a:buChar char="ü"/>
              <a:tabLst>
                <a:tab pos="357188" algn="l"/>
              </a:tabLst>
            </a:pPr>
            <a:r>
              <a:rPr lang="en-US" sz="2400" b="1" dirty="0">
                <a:solidFill>
                  <a:srgbClr val="202122"/>
                </a:solidFill>
              </a:rPr>
              <a:t> </a:t>
            </a:r>
            <a:r>
              <a:rPr lang="en-US" sz="2600" b="1" dirty="0">
                <a:solidFill>
                  <a:srgbClr val="202122"/>
                </a:solidFill>
              </a:rPr>
              <a:t>70%</a:t>
            </a:r>
            <a:r>
              <a:rPr lang="en-US" sz="2600" dirty="0">
                <a:solidFill>
                  <a:srgbClr val="202122"/>
                </a:solidFill>
              </a:rPr>
              <a:t> of the mighty Himalayas </a:t>
            </a:r>
          </a:p>
          <a:p>
            <a:pPr marL="357188" indent="-357188">
              <a:buFont typeface="Wingdings" panose="05000000000000000000" pitchFamily="2" charset="2"/>
              <a:buChar char="ü"/>
              <a:tabLst>
                <a:tab pos="357188" algn="l"/>
              </a:tabLst>
            </a:pPr>
            <a:r>
              <a:rPr lang="en-US" sz="2600" b="1" dirty="0">
                <a:solidFill>
                  <a:srgbClr val="202122"/>
                </a:solidFill>
              </a:rPr>
              <a:t> Coastline</a:t>
            </a:r>
            <a:r>
              <a:rPr lang="en-US" sz="2600" dirty="0">
                <a:solidFill>
                  <a:srgbClr val="202122"/>
                </a:solidFill>
              </a:rPr>
              <a:t> of over 7,500 Km long</a:t>
            </a:r>
          </a:p>
          <a:p>
            <a:pPr marL="357188" indent="-357188">
              <a:buFont typeface="Wingdings" panose="05000000000000000000" pitchFamily="2" charset="2"/>
              <a:buChar char="ü"/>
              <a:tabLst>
                <a:tab pos="357188" algn="l"/>
              </a:tabLst>
            </a:pPr>
            <a:r>
              <a:rPr lang="en-US" sz="2600" dirty="0">
                <a:solidFill>
                  <a:srgbClr val="202122"/>
                </a:solidFill>
              </a:rPr>
              <a:t> Two </a:t>
            </a:r>
            <a:r>
              <a:rPr lang="en-US" sz="2600" b="1" dirty="0">
                <a:solidFill>
                  <a:srgbClr val="202122"/>
                </a:solidFill>
              </a:rPr>
              <a:t>Inland groups rich in coral diversity</a:t>
            </a:r>
          </a:p>
          <a:p>
            <a:pPr marL="357188" indent="-357188">
              <a:buFont typeface="Wingdings" panose="05000000000000000000" pitchFamily="2" charset="2"/>
              <a:buChar char="ü"/>
              <a:tabLst>
                <a:tab pos="357188" algn="l"/>
              </a:tabLst>
            </a:pPr>
            <a:r>
              <a:rPr lang="en-US" sz="2600" b="1" dirty="0">
                <a:solidFill>
                  <a:srgbClr val="202122"/>
                </a:solidFill>
              </a:rPr>
              <a:t> Ranks 10</a:t>
            </a:r>
            <a:r>
              <a:rPr lang="en-US" sz="2600" b="1" baseline="30000" dirty="0">
                <a:solidFill>
                  <a:srgbClr val="202122"/>
                </a:solidFill>
              </a:rPr>
              <a:t>th</a:t>
            </a:r>
            <a:r>
              <a:rPr lang="en-US" sz="2600" b="1" dirty="0">
                <a:solidFill>
                  <a:srgbClr val="202122"/>
                </a:solidFill>
              </a:rPr>
              <a:t> </a:t>
            </a:r>
            <a:r>
              <a:rPr lang="en-US" sz="2600" dirty="0">
                <a:solidFill>
                  <a:srgbClr val="202122"/>
                </a:solidFill>
              </a:rPr>
              <a:t>in total area under forest cover </a:t>
            </a:r>
          </a:p>
          <a:p>
            <a:pPr marL="357188" indent="-357188">
              <a:buFont typeface="Wingdings" panose="05000000000000000000" pitchFamily="2" charset="2"/>
              <a:buChar char="ü"/>
              <a:tabLst>
                <a:tab pos="357188" algn="l"/>
              </a:tabLst>
            </a:pPr>
            <a:r>
              <a:rPr lang="en-US" sz="2600" b="1" dirty="0">
                <a:solidFill>
                  <a:srgbClr val="202122"/>
                </a:solidFill>
              </a:rPr>
              <a:t> Ranks 6</a:t>
            </a:r>
            <a:r>
              <a:rPr lang="en-US" sz="2600" b="1" baseline="30000" dirty="0">
                <a:solidFill>
                  <a:srgbClr val="202122"/>
                </a:solidFill>
              </a:rPr>
              <a:t>th</a:t>
            </a:r>
            <a:r>
              <a:rPr lang="en-US" sz="2600" b="1" dirty="0">
                <a:solidFill>
                  <a:srgbClr val="202122"/>
                </a:solidFill>
              </a:rPr>
              <a:t> in </a:t>
            </a:r>
            <a:r>
              <a:rPr lang="en-US" sz="2600" dirty="0">
                <a:solidFill>
                  <a:srgbClr val="202122"/>
                </a:solidFill>
              </a:rPr>
              <a:t>number of recognized </a:t>
            </a:r>
            <a:r>
              <a:rPr lang="en-US" sz="2600" i="1" dirty="0">
                <a:solidFill>
                  <a:srgbClr val="202122"/>
                </a:solidFill>
              </a:rPr>
              <a:t>UNESCO Natural  Heritage</a:t>
            </a:r>
            <a:r>
              <a:rPr lang="en-US" sz="2600" dirty="0">
                <a:solidFill>
                  <a:srgbClr val="202122"/>
                </a:solidFill>
              </a:rPr>
              <a:t> sites </a:t>
            </a:r>
          </a:p>
          <a:p>
            <a:pPr marL="357188" indent="-357188">
              <a:buFont typeface="Wingdings" panose="05000000000000000000" pitchFamily="2" charset="2"/>
              <a:buChar char="ü"/>
              <a:tabLst>
                <a:tab pos="357188" algn="l"/>
              </a:tabLst>
            </a:pPr>
            <a:r>
              <a:rPr lang="en-US" sz="2600" dirty="0">
                <a:solidFill>
                  <a:srgbClr val="202122"/>
                </a:solidFill>
              </a:rPr>
              <a:t> 03 of the </a:t>
            </a:r>
            <a:r>
              <a:rPr lang="en-US" sz="2600" b="1" dirty="0">
                <a:solidFill>
                  <a:srgbClr val="202122"/>
                </a:solidFill>
              </a:rPr>
              <a:t>World Bio-diversity hotspots</a:t>
            </a:r>
            <a:r>
              <a:rPr lang="en-US" sz="2600" dirty="0">
                <a:solidFill>
                  <a:srgbClr val="202122"/>
                </a:solidFill>
              </a:rPr>
              <a:t>- The Himalaya, Western Ghats &amp; Indo-Burma</a:t>
            </a:r>
          </a:p>
        </p:txBody>
      </p:sp>
      <p:pic>
        <p:nvPicPr>
          <p:cNvPr id="2050" name="Picture 2" descr="valley of flowers trek">
            <a:extLst>
              <a:ext uri="{FF2B5EF4-FFF2-40B4-BE49-F238E27FC236}">
                <a16:creationId xmlns:a16="http://schemas.microsoft.com/office/drawing/2014/main" id="{AFCD88DE-22CD-DF6A-E1A5-8757CCA5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558" y="0"/>
            <a:ext cx="3465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0DDBAE-9AAC-957F-43AF-EA5BEF129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5436704"/>
            <a:ext cx="2361262" cy="14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6474FCF-88E1-47C4-D9C3-107C2DEBC2A1}"/>
              </a:ext>
            </a:extLst>
          </p:cNvPr>
          <p:cNvGrpSpPr/>
          <p:nvPr/>
        </p:nvGrpSpPr>
        <p:grpSpPr>
          <a:xfrm>
            <a:off x="1" y="118448"/>
            <a:ext cx="8726557" cy="913101"/>
            <a:chOff x="89452" y="78691"/>
            <a:chExt cx="12271513" cy="91310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17B7C9D-1D53-2A40-0100-E82A2B784524}"/>
                </a:ext>
              </a:extLst>
            </p:cNvPr>
            <p:cNvGrpSpPr/>
            <p:nvPr/>
          </p:nvGrpSpPr>
          <p:grpSpPr>
            <a:xfrm>
              <a:off x="89452" y="78691"/>
              <a:ext cx="12271513" cy="913101"/>
              <a:chOff x="0" y="248232"/>
              <a:chExt cx="12192000" cy="843773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0E476F5-FB36-8F13-A05A-8EF4BCD57688}"/>
                  </a:ext>
                </a:extLst>
              </p:cNvPr>
              <p:cNvSpPr/>
              <p:nvPr/>
            </p:nvSpPr>
            <p:spPr>
              <a:xfrm>
                <a:off x="0" y="248232"/>
                <a:ext cx="12192000" cy="830118"/>
              </a:xfrm>
              <a:prstGeom prst="rect">
                <a:avLst/>
              </a:prstGeom>
              <a:solidFill>
                <a:srgbClr val="41AF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EA93080-3185-263A-BD3B-7731E55324F2}"/>
                  </a:ext>
                </a:extLst>
              </p:cNvPr>
              <p:cNvSpPr/>
              <p:nvPr/>
            </p:nvSpPr>
            <p:spPr>
              <a:xfrm>
                <a:off x="246989" y="261887"/>
                <a:ext cx="839129" cy="83011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41AFE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2" descr="See the source image">
                <a:extLst>
                  <a:ext uri="{FF2B5EF4-FFF2-40B4-BE49-F238E27FC236}">
                    <a16:creationId xmlns:a16="http://schemas.microsoft.com/office/drawing/2014/main" id="{3FF1ED40-84F1-8542-EA0E-DECE1F423B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449" y="329547"/>
                <a:ext cx="432211" cy="733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437C0A-0793-1E4B-5362-73DABF39D017}"/>
                </a:ext>
              </a:extLst>
            </p:cNvPr>
            <p:cNvSpPr txBox="1"/>
            <p:nvPr/>
          </p:nvSpPr>
          <p:spPr>
            <a:xfrm>
              <a:off x="872143" y="170173"/>
              <a:ext cx="1140392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India- Adventure Tourism Advantage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4794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77B7F9-41D1-36AC-7452-4E4F7B102817}"/>
              </a:ext>
            </a:extLst>
          </p:cNvPr>
          <p:cNvSpPr txBox="1"/>
          <p:nvPr/>
        </p:nvSpPr>
        <p:spPr>
          <a:xfrm>
            <a:off x="1084456" y="326329"/>
            <a:ext cx="8023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3.1.</a:t>
            </a:r>
            <a:r>
              <a:rPr lang="en-IN" sz="3200" b="1" i="0" u="none" strike="noStrike" dirty="0">
                <a:solidFill>
                  <a:schemeClr val="bg1"/>
                </a:solidFill>
                <a:effectLst/>
              </a:rPr>
              <a:t> Guiding Principles for Adventure Tourism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5DC5E-C1FA-35C6-350B-EAAE02E546FD}"/>
              </a:ext>
            </a:extLst>
          </p:cNvPr>
          <p:cNvSpPr txBox="1"/>
          <p:nvPr/>
        </p:nvSpPr>
        <p:spPr>
          <a:xfrm>
            <a:off x="1281221" y="2993273"/>
            <a:ext cx="60733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1600" b="1" dirty="0"/>
              <a:t> </a:t>
            </a:r>
            <a:endParaRPr lang="en-US" sz="1600" dirty="0"/>
          </a:p>
        </p:txBody>
      </p:sp>
      <p:pic>
        <p:nvPicPr>
          <p:cNvPr id="9222" name="Picture 6" descr="Take The Free Assessment - Findings Icon Png, Transparent Png , Transparent  Png Image - PNGitem">
            <a:extLst>
              <a:ext uri="{FF2B5EF4-FFF2-40B4-BE49-F238E27FC236}">
                <a16:creationId xmlns:a16="http://schemas.microsoft.com/office/drawing/2014/main" id="{0946F5D8-E733-96D1-F6FB-F2D070E1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140" y1="21238" x2="18140" y2="21238"/>
                        <a14:foregroundMark x1="23372" y1="40928" x2="23372" y2="40928"/>
                        <a14:foregroundMark x1="22674" y1="35584" x2="22674" y2="35584"/>
                        <a14:foregroundMark x1="23023" y1="48383" x2="23023" y2="48383"/>
                        <a14:foregroundMark x1="25465" y1="61463" x2="25465" y2="61463"/>
                        <a14:foregroundMark x1="35233" y1="75246" x2="35233" y2="75246"/>
                        <a14:foregroundMark x1="27674" y1="81997" x2="27674" y2="81997"/>
                        <a14:foregroundMark x1="26860" y1="73136" x2="26860" y2="73136"/>
                        <a14:foregroundMark x1="54651" y1="12518" x2="54651" y2="12518"/>
                        <a14:foregroundMark x1="70581" y1="76934" x2="70581" y2="76934"/>
                        <a14:foregroundMark x1="73605" y1="75246" x2="73605" y2="7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8" y="3097443"/>
            <a:ext cx="523860" cy="4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Training Icon Stock Illustrations – 261,120 Training Icon Stock  Illustrations, Vectors &amp; Clipart - Dreamstime">
            <a:extLst>
              <a:ext uri="{FF2B5EF4-FFF2-40B4-BE49-F238E27FC236}">
                <a16:creationId xmlns:a16="http://schemas.microsoft.com/office/drawing/2014/main" id="{D27FECEB-6968-4131-38F1-C47021D38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625" y1="31250" x2="30625" y2="31250"/>
                        <a14:foregroundMark x1="28750" y1="24125" x2="28750" y2="24125"/>
                        <a14:foregroundMark x1="43000" y1="64250" x2="43000" y2="64250"/>
                        <a14:foregroundMark x1="52125" y1="66625" x2="52125" y2="66625"/>
                        <a14:foregroundMark x1="68875" y1="68750" x2="68875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7" t="19632" r="20089" b="18784"/>
          <a:stretch/>
        </p:blipFill>
        <p:spPr bwMode="auto">
          <a:xfrm rot="10800000" flipV="1">
            <a:off x="605685" y="1429994"/>
            <a:ext cx="481528" cy="48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DD8A6F6D-8945-CB67-049A-70F347072A4D}"/>
              </a:ext>
            </a:extLst>
          </p:cNvPr>
          <p:cNvSpPr/>
          <p:nvPr/>
        </p:nvSpPr>
        <p:spPr>
          <a:xfrm rot="9362899">
            <a:off x="278001" y="1233994"/>
            <a:ext cx="869958" cy="827554"/>
          </a:xfrm>
          <a:prstGeom prst="arc">
            <a:avLst>
              <a:gd name="adj1" fmla="val 8615532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F9E98-BCD6-DA5A-2AB5-EB2226E67A27}"/>
              </a:ext>
            </a:extLst>
          </p:cNvPr>
          <p:cNvSpPr txBox="1"/>
          <p:nvPr/>
        </p:nvSpPr>
        <p:spPr>
          <a:xfrm>
            <a:off x="1389317" y="3191016"/>
            <a:ext cx="7604678" cy="2856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70C0"/>
                </a:solidFill>
              </a:rPr>
              <a:t>4. ARTC Infrastructure:</a:t>
            </a:r>
          </a:p>
          <a:p>
            <a:pPr marL="715963" lvl="0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Room with wireless communication system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5963" lvl="0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Stowing facility for rescue gears and equipment;</a:t>
            </a:r>
            <a:endParaRPr lang="en-IN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5963" lvl="0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Changing Room and Wash Room for Rescue Centre Staff;</a:t>
            </a:r>
            <a:endParaRPr lang="en-IN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5963" lvl="0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Rescue Equipment Storage Room with adequate ventilation; </a:t>
            </a:r>
            <a:endParaRPr lang="en-IN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5963" lvl="0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Backup system for 24x7 power supply</a:t>
            </a:r>
          </a:p>
          <a:p>
            <a:pPr marL="715963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Repair and maintenance </a:t>
            </a:r>
            <a:endParaRPr lang="en-IN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5963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Rescue Vehicle with following specification:</a:t>
            </a:r>
            <a:endParaRPr lang="en-IN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4751C-5B1E-96B6-EA25-41ECD6409BC1}"/>
              </a:ext>
            </a:extLst>
          </p:cNvPr>
          <p:cNvSpPr txBox="1"/>
          <p:nvPr/>
        </p:nvSpPr>
        <p:spPr>
          <a:xfrm>
            <a:off x="1425802" y="1323716"/>
            <a:ext cx="87518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2000" b="1" dirty="0"/>
              <a:t>3. Manning of ATRC:</a:t>
            </a:r>
            <a:r>
              <a:rPr lang="en-IN" sz="2000" dirty="0"/>
              <a:t> </a:t>
            </a:r>
          </a:p>
          <a:p>
            <a:pPr marL="625475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IN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ARTC Head</a:t>
            </a: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N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District Tourist Officer or District Disaster Management Officer</a:t>
            </a:r>
          </a:p>
          <a:p>
            <a:pPr marL="625475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IN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 Staff strength</a:t>
            </a: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IN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 trained personnel</a:t>
            </a:r>
          </a:p>
          <a:p>
            <a:pPr marL="625475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Liaison and Coordination</a:t>
            </a:r>
            <a:endParaRPr lang="en-IN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5475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IN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Qualification of the Personnel</a:t>
            </a:r>
            <a:endParaRPr lang="en-IN" sz="20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DD8A6F6D-8945-CB67-049A-70F347072A4D}"/>
              </a:ext>
            </a:extLst>
          </p:cNvPr>
          <p:cNvSpPr/>
          <p:nvPr/>
        </p:nvSpPr>
        <p:spPr>
          <a:xfrm rot="10601242">
            <a:off x="302980" y="2873583"/>
            <a:ext cx="823117" cy="770730"/>
          </a:xfrm>
          <a:prstGeom prst="arc">
            <a:avLst>
              <a:gd name="adj1" fmla="val 7172675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1E58B77-AAE7-25A7-CC5C-2FAE0EF8ED04}"/>
              </a:ext>
            </a:extLst>
          </p:cNvPr>
          <p:cNvGrpSpPr/>
          <p:nvPr/>
        </p:nvGrpSpPr>
        <p:grpSpPr>
          <a:xfrm>
            <a:off x="34410" y="99858"/>
            <a:ext cx="12192000" cy="913101"/>
            <a:chOff x="89452" y="78691"/>
            <a:chExt cx="12271513" cy="91310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37B7E33-5AC6-CE38-7EC9-CF6255E53829}"/>
                </a:ext>
              </a:extLst>
            </p:cNvPr>
            <p:cNvGrpSpPr/>
            <p:nvPr/>
          </p:nvGrpSpPr>
          <p:grpSpPr>
            <a:xfrm>
              <a:off x="89452" y="78691"/>
              <a:ext cx="12271513" cy="913101"/>
              <a:chOff x="0" y="248232"/>
              <a:chExt cx="12192000" cy="84377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FA1B62D-4BCD-A8B0-EDF3-AEA08CB652FF}"/>
                  </a:ext>
                </a:extLst>
              </p:cNvPr>
              <p:cNvSpPr/>
              <p:nvPr/>
            </p:nvSpPr>
            <p:spPr>
              <a:xfrm>
                <a:off x="0" y="248232"/>
                <a:ext cx="12192000" cy="830118"/>
              </a:xfrm>
              <a:prstGeom prst="rect">
                <a:avLst/>
              </a:prstGeom>
              <a:solidFill>
                <a:srgbClr val="41AF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053E6F0-9D41-540D-D3AA-1D04C4514276}"/>
                  </a:ext>
                </a:extLst>
              </p:cNvPr>
              <p:cNvSpPr/>
              <p:nvPr/>
            </p:nvSpPr>
            <p:spPr>
              <a:xfrm>
                <a:off x="246989" y="261887"/>
                <a:ext cx="839129" cy="83011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41AFE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2" descr="See the source image">
                <a:extLst>
                  <a:ext uri="{FF2B5EF4-FFF2-40B4-BE49-F238E27FC236}">
                    <a16:creationId xmlns:a16="http://schemas.microsoft.com/office/drawing/2014/main" id="{57A107D0-FDFC-F6ED-BE95-79567AB0F5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449" y="329547"/>
                <a:ext cx="432211" cy="733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A69119-FF49-EC05-424A-7158FA0C9A87}"/>
                </a:ext>
              </a:extLst>
            </p:cNvPr>
            <p:cNvSpPr txBox="1"/>
            <p:nvPr/>
          </p:nvSpPr>
          <p:spPr>
            <a:xfrm>
              <a:off x="1108543" y="261295"/>
              <a:ext cx="1121778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Proposed (ATRC) Framework …..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A613AF8-76E8-A207-662D-778DD75771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3837" y="4442791"/>
            <a:ext cx="2491886" cy="170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01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77B7F9-41D1-36AC-7452-4E4F7B102817}"/>
              </a:ext>
            </a:extLst>
          </p:cNvPr>
          <p:cNvSpPr txBox="1"/>
          <p:nvPr/>
        </p:nvSpPr>
        <p:spPr>
          <a:xfrm>
            <a:off x="1084456" y="326329"/>
            <a:ext cx="8023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3.1.</a:t>
            </a:r>
            <a:r>
              <a:rPr lang="en-IN" sz="3200" b="1" i="0" u="none" strike="noStrike" dirty="0">
                <a:solidFill>
                  <a:schemeClr val="bg1"/>
                </a:solidFill>
                <a:effectLst/>
              </a:rPr>
              <a:t> Guiding Principles for Adventure Tourism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5DC5E-C1FA-35C6-350B-EAAE02E546FD}"/>
              </a:ext>
            </a:extLst>
          </p:cNvPr>
          <p:cNvSpPr txBox="1"/>
          <p:nvPr/>
        </p:nvSpPr>
        <p:spPr>
          <a:xfrm>
            <a:off x="1281221" y="2993273"/>
            <a:ext cx="60733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1600" b="1" dirty="0"/>
              <a:t> </a:t>
            </a:r>
            <a:endParaRPr lang="en-US" sz="1600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D8A6F6D-8945-CB67-049A-70F347072A4D}"/>
              </a:ext>
            </a:extLst>
          </p:cNvPr>
          <p:cNvSpPr/>
          <p:nvPr/>
        </p:nvSpPr>
        <p:spPr>
          <a:xfrm rot="9362899">
            <a:off x="278001" y="1233994"/>
            <a:ext cx="869958" cy="827554"/>
          </a:xfrm>
          <a:prstGeom prst="arc">
            <a:avLst>
              <a:gd name="adj1" fmla="val 8615532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F9E98-BCD6-DA5A-2AB5-EB2226E67A27}"/>
              </a:ext>
            </a:extLst>
          </p:cNvPr>
          <p:cNvSpPr txBox="1"/>
          <p:nvPr/>
        </p:nvSpPr>
        <p:spPr>
          <a:xfrm>
            <a:off x="1389317" y="2965187"/>
            <a:ext cx="7604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70C0"/>
                </a:solidFill>
              </a:rPr>
              <a:t>6. </a:t>
            </a:r>
            <a:r>
              <a:rPr lang="en-IN" sz="2000" b="1" dirty="0">
                <a:solidFill>
                  <a:srgbClr val="0070C0"/>
                </a:solidFill>
              </a:rPr>
              <a:t>ATRC- Emergency Response Procedure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4751C-5B1E-96B6-EA25-41ECD6409BC1}"/>
              </a:ext>
            </a:extLst>
          </p:cNvPr>
          <p:cNvSpPr txBox="1"/>
          <p:nvPr/>
        </p:nvSpPr>
        <p:spPr>
          <a:xfrm>
            <a:off x="1361661" y="1510748"/>
            <a:ext cx="877952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2000" b="1" dirty="0"/>
              <a:t>5. Equipment for ATRC:</a:t>
            </a:r>
          </a:p>
          <a:p>
            <a:pPr marL="814388" lvl="0" indent="-457200" algn="just">
              <a:lnSpc>
                <a:spcPct val="115000"/>
              </a:lnSpc>
              <a:buAutoNum type="arabicPeriod"/>
              <a:tabLst>
                <a:tab pos="357188" algn="l"/>
              </a:tabLst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Wilderness/ Mountain/ Gorge Search &amp; Rescue Equipment</a:t>
            </a:r>
          </a:p>
          <a:p>
            <a:pPr marL="814388" lvl="0" indent="-457200" algn="just">
              <a:lnSpc>
                <a:spcPct val="115000"/>
              </a:lnSpc>
              <a:buAutoNum type="arabicPeriod"/>
              <a:tabLst>
                <a:tab pos="357188" algn="l"/>
              </a:tabLst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Swift Water/ Open Water Search &amp; Rescue Equipment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2000" dirty="0"/>
              <a:t> 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DD8A6F6D-8945-CB67-049A-70F347072A4D}"/>
              </a:ext>
            </a:extLst>
          </p:cNvPr>
          <p:cNvSpPr/>
          <p:nvPr/>
        </p:nvSpPr>
        <p:spPr>
          <a:xfrm rot="10601242">
            <a:off x="319362" y="2788655"/>
            <a:ext cx="823117" cy="770730"/>
          </a:xfrm>
          <a:prstGeom prst="arc">
            <a:avLst>
              <a:gd name="adj1" fmla="val 7172675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1E58B77-AAE7-25A7-CC5C-2FAE0EF8ED04}"/>
              </a:ext>
            </a:extLst>
          </p:cNvPr>
          <p:cNvGrpSpPr/>
          <p:nvPr/>
        </p:nvGrpSpPr>
        <p:grpSpPr>
          <a:xfrm>
            <a:off x="34410" y="99858"/>
            <a:ext cx="12192000" cy="913101"/>
            <a:chOff x="89452" y="78691"/>
            <a:chExt cx="12271513" cy="91310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37B7E33-5AC6-CE38-7EC9-CF6255E53829}"/>
                </a:ext>
              </a:extLst>
            </p:cNvPr>
            <p:cNvGrpSpPr/>
            <p:nvPr/>
          </p:nvGrpSpPr>
          <p:grpSpPr>
            <a:xfrm>
              <a:off x="89452" y="78691"/>
              <a:ext cx="12271513" cy="913101"/>
              <a:chOff x="0" y="248232"/>
              <a:chExt cx="12192000" cy="84377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FA1B62D-4BCD-A8B0-EDF3-AEA08CB652FF}"/>
                  </a:ext>
                </a:extLst>
              </p:cNvPr>
              <p:cNvSpPr/>
              <p:nvPr/>
            </p:nvSpPr>
            <p:spPr>
              <a:xfrm>
                <a:off x="0" y="248232"/>
                <a:ext cx="12192000" cy="830118"/>
              </a:xfrm>
              <a:prstGeom prst="rect">
                <a:avLst/>
              </a:prstGeom>
              <a:solidFill>
                <a:srgbClr val="41AF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053E6F0-9D41-540D-D3AA-1D04C4514276}"/>
                  </a:ext>
                </a:extLst>
              </p:cNvPr>
              <p:cNvSpPr/>
              <p:nvPr/>
            </p:nvSpPr>
            <p:spPr>
              <a:xfrm>
                <a:off x="246989" y="261887"/>
                <a:ext cx="839129" cy="83011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41AFE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2" descr="See the source image">
                <a:extLst>
                  <a:ext uri="{FF2B5EF4-FFF2-40B4-BE49-F238E27FC236}">
                    <a16:creationId xmlns:a16="http://schemas.microsoft.com/office/drawing/2014/main" id="{57A107D0-FDFC-F6ED-BE95-79567AB0F5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449" y="329547"/>
                <a:ext cx="432211" cy="733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A69119-FF49-EC05-424A-7158FA0C9A87}"/>
                </a:ext>
              </a:extLst>
            </p:cNvPr>
            <p:cNvSpPr txBox="1"/>
            <p:nvPr/>
          </p:nvSpPr>
          <p:spPr>
            <a:xfrm>
              <a:off x="1108543" y="261295"/>
              <a:ext cx="96654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Proposed (ATRC) Framework …..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E569F76-7F1A-C5D4-EB9E-120161E002AB}"/>
              </a:ext>
            </a:extLst>
          </p:cNvPr>
          <p:cNvSpPr txBox="1"/>
          <p:nvPr/>
        </p:nvSpPr>
        <p:spPr>
          <a:xfrm>
            <a:off x="1361661" y="3717289"/>
            <a:ext cx="877952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2000" b="1" dirty="0"/>
              <a:t>7. Establishment of ATRC:</a:t>
            </a:r>
          </a:p>
          <a:p>
            <a:pPr marL="814388" lvl="0" indent="-457200" algn="just">
              <a:lnSpc>
                <a:spcPct val="115000"/>
              </a:lnSpc>
              <a:buAutoNum type="arabicPeriod"/>
              <a:tabLst>
                <a:tab pos="357188" algn="l"/>
              </a:tabLst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 Govt. to support establishment of the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4388" lvl="0" indent="-457200" algn="just">
              <a:lnSpc>
                <a:spcPct val="115000"/>
              </a:lnSpc>
              <a:buAutoNum type="arabicPeriod"/>
              <a:tabLst>
                <a:tab pos="357188" algn="l"/>
              </a:tabLst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State/UT Govt. to Manage and run the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2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BF03C4-C281-42C3-5862-750CF6F18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59" y="1347550"/>
            <a:ext cx="595643" cy="61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293EE-A80F-BDB7-420F-DA649A743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60" y="2939785"/>
            <a:ext cx="481066" cy="544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C16DBF-189D-79DA-7A2F-FDE18C99A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719" y="4205030"/>
            <a:ext cx="3048281" cy="2652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93D95B-97CD-3BF6-DD0C-8CB90B1AC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15" y="3920515"/>
            <a:ext cx="552955" cy="569029"/>
          </a:xfrm>
          <a:prstGeom prst="rect">
            <a:avLst/>
          </a:pr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21B7E33D-593C-A5DB-BF61-C74370E97929}"/>
              </a:ext>
            </a:extLst>
          </p:cNvPr>
          <p:cNvSpPr/>
          <p:nvPr/>
        </p:nvSpPr>
        <p:spPr>
          <a:xfrm rot="10601242">
            <a:off x="376305" y="3861630"/>
            <a:ext cx="823117" cy="770730"/>
          </a:xfrm>
          <a:prstGeom prst="arc">
            <a:avLst>
              <a:gd name="adj1" fmla="val 7172675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68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orful hot air balloons flying">
            <a:extLst>
              <a:ext uri="{FF2B5EF4-FFF2-40B4-BE49-F238E27FC236}">
                <a16:creationId xmlns:a16="http://schemas.microsoft.com/office/drawing/2014/main" id="{61DFE32B-69D0-493D-B7CA-BCC9A3BBF3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1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BDC223-4102-470B-A5AF-5B2870EF9514}"/>
              </a:ext>
            </a:extLst>
          </p:cNvPr>
          <p:cNvSpPr txBox="1"/>
          <p:nvPr/>
        </p:nvSpPr>
        <p:spPr>
          <a:xfrm>
            <a:off x="4246640" y="4659794"/>
            <a:ext cx="35378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THANK YOU</a:t>
            </a:r>
            <a:endParaRPr lang="en-IN" sz="50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982A6-9AD3-4696-80E8-7A9EDE6C0D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Slide </a:t>
            </a:r>
            <a:fld id="{C800288A-0C01-4D1C-B91C-3956127F3F3E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1314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4BB38-0B37-93F9-8AE7-1B5974BF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96" y="1063485"/>
            <a:ext cx="7792278" cy="5266487"/>
          </a:xfrm>
        </p:spPr>
        <p:txBody>
          <a:bodyPr>
            <a:normAutofit/>
          </a:bodyPr>
          <a:lstStyle/>
          <a:p>
            <a:pPr marL="447675" indent="-447675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202122"/>
                </a:solidFill>
              </a:rPr>
              <a:t>One of the 03 countries with both </a:t>
            </a:r>
            <a:r>
              <a:rPr lang="en-US" sz="2600" b="1" dirty="0"/>
              <a:t>hot and cold deserts  </a:t>
            </a:r>
          </a:p>
          <a:p>
            <a:pPr marL="447675" indent="-447675">
              <a:buFont typeface="Wingdings" panose="05000000000000000000" pitchFamily="2" charset="2"/>
              <a:buChar char="ü"/>
            </a:pPr>
            <a:r>
              <a:rPr lang="en-IN" sz="2600" dirty="0"/>
              <a:t>Wide array of </a:t>
            </a:r>
            <a:r>
              <a:rPr lang="en-IN" sz="2600" b="1" dirty="0"/>
              <a:t>wetlands and mangroves</a:t>
            </a:r>
          </a:p>
          <a:p>
            <a:pPr marL="447675" indent="-447675">
              <a:buFont typeface="Wingdings" panose="05000000000000000000" pitchFamily="2" charset="2"/>
              <a:buChar char="ü"/>
            </a:pPr>
            <a:r>
              <a:rPr lang="en-US" sz="2600" dirty="0"/>
              <a:t>M</a:t>
            </a:r>
            <a:r>
              <a:rPr lang="en-US" sz="2600" b="1" dirty="0"/>
              <a:t>any Iconic mega-fauna species</a:t>
            </a:r>
            <a:r>
              <a:rPr lang="en-US" sz="2600" dirty="0"/>
              <a:t>: tigers, lions, elephants, rhinos, leopards, wild buffaloes.. </a:t>
            </a:r>
          </a:p>
          <a:p>
            <a:pPr marL="447675" indent="-447675">
              <a:buFont typeface="Wingdings" panose="05000000000000000000" pitchFamily="2" charset="2"/>
              <a:buChar char="ü"/>
            </a:pPr>
            <a:r>
              <a:rPr lang="en-US" sz="2600" dirty="0"/>
              <a:t>More than </a:t>
            </a:r>
            <a:r>
              <a:rPr lang="en-US" sz="2600" b="1" dirty="0"/>
              <a:t>1200 species of birds</a:t>
            </a:r>
            <a:r>
              <a:rPr lang="en-US" sz="2600" dirty="0">
                <a:solidFill>
                  <a:srgbClr val="202122"/>
                </a:solidFill>
              </a:rPr>
              <a:t>.</a:t>
            </a:r>
          </a:p>
          <a:p>
            <a:pPr marL="447675" indent="-447675">
              <a:buFont typeface="Wingdings" panose="05000000000000000000" pitchFamily="2" charset="2"/>
              <a:buChar char="ü"/>
            </a:pPr>
            <a:r>
              <a:rPr lang="en-US" sz="2600" b="1" dirty="0"/>
              <a:t>Climate advantage</a:t>
            </a:r>
            <a:r>
              <a:rPr lang="en-US" sz="2600" dirty="0">
                <a:solidFill>
                  <a:srgbClr val="202122"/>
                </a:solidFill>
              </a:rPr>
              <a:t>- Snow-covered peaks to sunny beaches</a:t>
            </a:r>
          </a:p>
          <a:p>
            <a:pPr marL="447675" indent="-447675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202122"/>
                </a:solidFill>
              </a:rPr>
              <a:t>Immense potential for </a:t>
            </a:r>
            <a:r>
              <a:rPr lang="en-US" sz="2600" b="1" dirty="0"/>
              <a:t>land, water and air </a:t>
            </a:r>
            <a:r>
              <a:rPr lang="en-US" sz="2600" dirty="0"/>
              <a:t>adventure</a:t>
            </a:r>
          </a:p>
          <a:p>
            <a:pPr marL="447675" indent="-447675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202122"/>
                </a:solidFill>
              </a:rPr>
              <a:t>Innumerable ‘</a:t>
            </a:r>
            <a:r>
              <a:rPr lang="en-US" sz="2600" b="1" dirty="0"/>
              <a:t>Hard and Soft’ Adventure </a:t>
            </a:r>
            <a:r>
              <a:rPr lang="en-US" sz="2600" dirty="0"/>
              <a:t>possibilities</a:t>
            </a:r>
          </a:p>
          <a:p>
            <a:endParaRPr lang="en-US" sz="2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sz="2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sz="2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E6CBC-9C46-12B3-67F8-D2218A99E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63955" cy="697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103081-828B-9FF1-5567-8AF546FA7FA7}"/>
              </a:ext>
            </a:extLst>
          </p:cNvPr>
          <p:cNvSpPr/>
          <p:nvPr/>
        </p:nvSpPr>
        <p:spPr>
          <a:xfrm>
            <a:off x="3163955" y="88196"/>
            <a:ext cx="9028045" cy="815010"/>
          </a:xfrm>
          <a:prstGeom prst="rect">
            <a:avLst/>
          </a:prstGeom>
          <a:solidFill>
            <a:srgbClr val="41A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India- Adventure Tourism Advantage-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Contd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….</a:t>
            </a:r>
          </a:p>
        </p:txBody>
      </p:sp>
      <p:pic>
        <p:nvPicPr>
          <p:cNvPr id="1028" name="Picture 4" descr="rafting rishikesh Main">
            <a:extLst>
              <a:ext uri="{FF2B5EF4-FFF2-40B4-BE49-F238E27FC236}">
                <a16:creationId xmlns:a16="http://schemas.microsoft.com/office/drawing/2014/main" id="{DE8178E5-9780-8C6C-694F-945B2779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731" y="5406887"/>
            <a:ext cx="2024270" cy="14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710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34A4E11-9759-CCFD-C7B5-04E62D67F0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9535589"/>
              </p:ext>
            </p:extLst>
          </p:nvPr>
        </p:nvGraphicFramePr>
        <p:xfrm>
          <a:off x="1207935" y="930806"/>
          <a:ext cx="1006217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68B349A-BE52-C45B-2E9C-E1C02341F19A}"/>
              </a:ext>
            </a:extLst>
          </p:cNvPr>
          <p:cNvSpPr txBox="1"/>
          <p:nvPr/>
        </p:nvSpPr>
        <p:spPr>
          <a:xfrm>
            <a:off x="663469" y="5154974"/>
            <a:ext cx="5645823" cy="1323439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Adventure Tourism Definition: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i="1" dirty="0"/>
              <a:t>A type of Niche Tourism where Exploration or Travel Involves some degree of risk (real or perceived), may require special skills and physical effort.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8FEAD3-69C2-26AD-9F7E-350768D18145}"/>
              </a:ext>
            </a:extLst>
          </p:cNvPr>
          <p:cNvGrpSpPr/>
          <p:nvPr/>
        </p:nvGrpSpPr>
        <p:grpSpPr>
          <a:xfrm>
            <a:off x="0" y="48874"/>
            <a:ext cx="12211880" cy="913101"/>
            <a:chOff x="89452" y="78691"/>
            <a:chExt cx="12271513" cy="9131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021BEA-24D1-3747-9DC7-649BE8B106B2}"/>
                </a:ext>
              </a:extLst>
            </p:cNvPr>
            <p:cNvGrpSpPr/>
            <p:nvPr/>
          </p:nvGrpSpPr>
          <p:grpSpPr>
            <a:xfrm>
              <a:off x="89452" y="78691"/>
              <a:ext cx="12271513" cy="913101"/>
              <a:chOff x="0" y="248232"/>
              <a:chExt cx="12192000" cy="84377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255EC-F296-78BD-E0FE-130FCF0E97B3}"/>
                  </a:ext>
                </a:extLst>
              </p:cNvPr>
              <p:cNvSpPr/>
              <p:nvPr/>
            </p:nvSpPr>
            <p:spPr>
              <a:xfrm>
                <a:off x="0" y="248232"/>
                <a:ext cx="12192000" cy="830118"/>
              </a:xfrm>
              <a:prstGeom prst="rect">
                <a:avLst/>
              </a:prstGeom>
              <a:solidFill>
                <a:srgbClr val="41AF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7760BF7-7468-3451-49B8-FD40D428EF8A}"/>
                  </a:ext>
                </a:extLst>
              </p:cNvPr>
              <p:cNvSpPr/>
              <p:nvPr/>
            </p:nvSpPr>
            <p:spPr>
              <a:xfrm>
                <a:off x="246989" y="261887"/>
                <a:ext cx="839129" cy="83011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41AFE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2" descr="See the source image">
                <a:extLst>
                  <a:ext uri="{FF2B5EF4-FFF2-40B4-BE49-F238E27FC236}">
                    <a16:creationId xmlns:a16="http://schemas.microsoft.com/office/drawing/2014/main" id="{7DAEFA20-AA48-55E4-80B8-3BD00AD5C3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449" y="329547"/>
                <a:ext cx="432211" cy="733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BD6696-3FD1-9CDF-849E-A4E8F324F46E}"/>
                </a:ext>
              </a:extLst>
            </p:cNvPr>
            <p:cNvSpPr txBox="1"/>
            <p:nvPr/>
          </p:nvSpPr>
          <p:spPr>
            <a:xfrm>
              <a:off x="1108543" y="261295"/>
              <a:ext cx="96654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Adventure Tourism in India- Vision and Mission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040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77B7F9-41D1-36AC-7452-4E4F7B102817}"/>
              </a:ext>
            </a:extLst>
          </p:cNvPr>
          <p:cNvSpPr txBox="1"/>
          <p:nvPr/>
        </p:nvSpPr>
        <p:spPr>
          <a:xfrm>
            <a:off x="1084456" y="326329"/>
            <a:ext cx="8023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3.1.</a:t>
            </a:r>
            <a:r>
              <a:rPr lang="en-IN" sz="3200" b="1" i="0" u="none" strike="noStrike" dirty="0">
                <a:solidFill>
                  <a:schemeClr val="bg1"/>
                </a:solidFill>
                <a:effectLst/>
              </a:rPr>
              <a:t> Guiding Principles for Adventure Tourism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3C9E25-BCC7-6ED9-17E1-9480FFD4AE23}"/>
              </a:ext>
            </a:extLst>
          </p:cNvPr>
          <p:cNvSpPr txBox="1"/>
          <p:nvPr/>
        </p:nvSpPr>
        <p:spPr>
          <a:xfrm>
            <a:off x="1295817" y="1323546"/>
            <a:ext cx="7618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0070C0"/>
                </a:solidFill>
              </a:rPr>
              <a:t>Develop adventure tourism in with </a:t>
            </a:r>
            <a:r>
              <a:rPr lang="en-US" sz="2000" b="1" dirty="0">
                <a:solidFill>
                  <a:srgbClr val="0070C0"/>
                </a:solidFill>
              </a:rPr>
              <a:t>local community as partners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5DC5E-C1FA-35C6-350B-EAAE02E546FD}"/>
              </a:ext>
            </a:extLst>
          </p:cNvPr>
          <p:cNvSpPr txBox="1"/>
          <p:nvPr/>
        </p:nvSpPr>
        <p:spPr>
          <a:xfrm>
            <a:off x="1281221" y="2993273"/>
            <a:ext cx="60733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1600" b="1" dirty="0"/>
              <a:t> 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63CEE9-31BB-7FF8-B1DA-5415ABE7D47E}"/>
              </a:ext>
            </a:extLst>
          </p:cNvPr>
          <p:cNvSpPr txBox="1"/>
          <p:nvPr/>
        </p:nvSpPr>
        <p:spPr>
          <a:xfrm>
            <a:off x="1295817" y="2764884"/>
            <a:ext cx="7644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Adherence to </a:t>
            </a:r>
            <a:r>
              <a:rPr lang="en-US" sz="2000" b="1" dirty="0">
                <a:solidFill>
                  <a:srgbClr val="0070C0"/>
                </a:solidFill>
              </a:rPr>
              <a:t>safety standards</a:t>
            </a:r>
            <a:r>
              <a:rPr lang="en-US" sz="2000" dirty="0">
                <a:solidFill>
                  <a:srgbClr val="0070C0"/>
                </a:solidFill>
              </a:rPr>
              <a:t>; Strict compliance and enforcement of </a:t>
            </a:r>
            <a:r>
              <a:rPr lang="en-US" sz="2000" b="1" dirty="0">
                <a:solidFill>
                  <a:srgbClr val="0070C0"/>
                </a:solidFill>
              </a:rPr>
              <a:t>regulations</a:t>
            </a:r>
            <a:r>
              <a:rPr lang="en-US" sz="2000" dirty="0">
                <a:solidFill>
                  <a:srgbClr val="0070C0"/>
                </a:solidFill>
              </a:rPr>
              <a:t> on safety and service standards</a:t>
            </a:r>
            <a:r>
              <a:rPr lang="en-US" sz="1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BACDB-7D26-E805-2A23-0BC28F42526B}"/>
              </a:ext>
            </a:extLst>
          </p:cNvPr>
          <p:cNvSpPr txBox="1"/>
          <p:nvPr/>
        </p:nvSpPr>
        <p:spPr>
          <a:xfrm>
            <a:off x="1243761" y="3785081"/>
            <a:ext cx="76578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 </a:t>
            </a:r>
            <a:r>
              <a:rPr lang="en-US" sz="2000" dirty="0"/>
              <a:t>Prioritize and develop the type of </a:t>
            </a:r>
            <a:r>
              <a:rPr lang="en-US" sz="2000" b="1" dirty="0"/>
              <a:t>infrastructure valued by adventure tourists</a:t>
            </a:r>
          </a:p>
        </p:txBody>
      </p:sp>
      <p:pic>
        <p:nvPicPr>
          <p:cNvPr id="9218" name="Picture 2" descr="Tug of War Icon - Download Tug of War Icon 355971 | Noun Project">
            <a:extLst>
              <a:ext uri="{FF2B5EF4-FFF2-40B4-BE49-F238E27FC236}">
                <a16:creationId xmlns:a16="http://schemas.microsoft.com/office/drawing/2014/main" id="{290ADDBF-C0F6-A425-C162-E68B3A7E4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20" y="1362881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ssessment Icon Png #61569 - Free Icons Library">
            <a:extLst>
              <a:ext uri="{FF2B5EF4-FFF2-40B4-BE49-F238E27FC236}">
                <a16:creationId xmlns:a16="http://schemas.microsoft.com/office/drawing/2014/main" id="{E993B135-2736-91ED-EA84-2E9199294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3" y="3138890"/>
            <a:ext cx="444321" cy="4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ake The Free Assessment - Findings Icon Png, Transparent Png , Transparent  Png Image - PNGitem">
            <a:extLst>
              <a:ext uri="{FF2B5EF4-FFF2-40B4-BE49-F238E27FC236}">
                <a16:creationId xmlns:a16="http://schemas.microsoft.com/office/drawing/2014/main" id="{0946F5D8-E733-96D1-F6FB-F2D070E1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140" y1="21238" x2="18140" y2="21238"/>
                        <a14:foregroundMark x1="23372" y1="40928" x2="23372" y2="40928"/>
                        <a14:foregroundMark x1="22674" y1="35584" x2="22674" y2="35584"/>
                        <a14:foregroundMark x1="23023" y1="48383" x2="23023" y2="48383"/>
                        <a14:foregroundMark x1="25465" y1="61463" x2="25465" y2="61463"/>
                        <a14:foregroundMark x1="35233" y1="75246" x2="35233" y2="75246"/>
                        <a14:foregroundMark x1="27674" y1="81997" x2="27674" y2="81997"/>
                        <a14:foregroundMark x1="26860" y1="73136" x2="26860" y2="73136"/>
                        <a14:foregroundMark x1="54651" y1="12518" x2="54651" y2="12518"/>
                        <a14:foregroundMark x1="70581" y1="76934" x2="70581" y2="76934"/>
                        <a14:foregroundMark x1="73605" y1="75246" x2="73605" y2="7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7" y="4101907"/>
            <a:ext cx="567004" cy="4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Training Icon Stock Illustrations – 261,120 Training Icon Stock  Illustrations, Vectors &amp; Clipart - Dreamstime">
            <a:extLst>
              <a:ext uri="{FF2B5EF4-FFF2-40B4-BE49-F238E27FC236}">
                <a16:creationId xmlns:a16="http://schemas.microsoft.com/office/drawing/2014/main" id="{D27FECEB-6968-4131-38F1-C47021D38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625" y1="31250" x2="30625" y2="31250"/>
                        <a14:foregroundMark x1="28750" y1="24125" x2="28750" y2="24125"/>
                        <a14:foregroundMark x1="43000" y1="64250" x2="43000" y2="64250"/>
                        <a14:foregroundMark x1="52125" y1="66625" x2="52125" y2="66625"/>
                        <a14:foregroundMark x1="68875" y1="68750" x2="68875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7" t="19632" r="20089" b="18784"/>
          <a:stretch/>
        </p:blipFill>
        <p:spPr bwMode="auto">
          <a:xfrm rot="10800000" flipV="1">
            <a:off x="565776" y="4919786"/>
            <a:ext cx="481528" cy="48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DD8A6F6D-8945-CB67-049A-70F347072A4D}"/>
              </a:ext>
            </a:extLst>
          </p:cNvPr>
          <p:cNvSpPr/>
          <p:nvPr/>
        </p:nvSpPr>
        <p:spPr>
          <a:xfrm rot="9362899">
            <a:off x="278001" y="1233994"/>
            <a:ext cx="869958" cy="827554"/>
          </a:xfrm>
          <a:prstGeom prst="arc">
            <a:avLst>
              <a:gd name="adj1" fmla="val 8615532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D299EF7-FA2F-130C-727E-D7E7D3504C0E}"/>
              </a:ext>
            </a:extLst>
          </p:cNvPr>
          <p:cNvSpPr/>
          <p:nvPr/>
        </p:nvSpPr>
        <p:spPr>
          <a:xfrm rot="10991216">
            <a:off x="307823" y="2926971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E27F9DD7-2207-0A1F-6676-818E11864AA7}"/>
              </a:ext>
            </a:extLst>
          </p:cNvPr>
          <p:cNvSpPr/>
          <p:nvPr/>
        </p:nvSpPr>
        <p:spPr>
          <a:xfrm rot="10991216">
            <a:off x="276970" y="3866242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7F019FE-627C-2339-A7FA-A03C2E2E7049}"/>
              </a:ext>
            </a:extLst>
          </p:cNvPr>
          <p:cNvSpPr/>
          <p:nvPr/>
        </p:nvSpPr>
        <p:spPr>
          <a:xfrm rot="10991216">
            <a:off x="255414" y="4744045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F9E98-BCD6-DA5A-2AB5-EB2226E67A27}"/>
              </a:ext>
            </a:extLst>
          </p:cNvPr>
          <p:cNvSpPr txBox="1"/>
          <p:nvPr/>
        </p:nvSpPr>
        <p:spPr>
          <a:xfrm>
            <a:off x="1195676" y="4685071"/>
            <a:ext cx="76046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Accessibility</a:t>
            </a:r>
            <a:r>
              <a:rPr lang="en-US" sz="2000" dirty="0">
                <a:solidFill>
                  <a:srgbClr val="0070C0"/>
                </a:solidFill>
              </a:rPr>
              <a:t>; Seamless access to </a:t>
            </a:r>
            <a:r>
              <a:rPr lang="en-US" sz="2000" b="1" dirty="0">
                <a:solidFill>
                  <a:srgbClr val="0070C0"/>
                </a:solidFill>
              </a:rPr>
              <a:t>information</a:t>
            </a:r>
            <a:r>
              <a:rPr lang="en-US" sz="2000" dirty="0">
                <a:solidFill>
                  <a:srgbClr val="0070C0"/>
                </a:solidFill>
              </a:rPr>
              <a:t>; </a:t>
            </a:r>
            <a:r>
              <a:rPr lang="en-US" sz="2000" dirty="0" err="1">
                <a:solidFill>
                  <a:srgbClr val="0070C0"/>
                </a:solidFill>
              </a:rPr>
              <a:t>Strategise</a:t>
            </a:r>
            <a:r>
              <a:rPr lang="en-US" sz="2000" dirty="0">
                <a:solidFill>
                  <a:srgbClr val="0070C0"/>
                </a:solidFill>
              </a:rPr>
              <a:t> to benefit from sharing </a:t>
            </a:r>
            <a:r>
              <a:rPr lang="en-US" sz="2000" b="1" dirty="0">
                <a:solidFill>
                  <a:srgbClr val="0070C0"/>
                </a:solidFill>
              </a:rPr>
              <a:t>real-time experiences </a:t>
            </a:r>
            <a:r>
              <a:rPr lang="en-US" sz="2000" dirty="0">
                <a:solidFill>
                  <a:srgbClr val="0070C0"/>
                </a:solidFill>
              </a:rPr>
              <a:t>by Tourists.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97F6ED-D755-0754-415E-2801CF2F66A6}"/>
              </a:ext>
            </a:extLst>
          </p:cNvPr>
          <p:cNvSpPr txBox="1"/>
          <p:nvPr/>
        </p:nvSpPr>
        <p:spPr>
          <a:xfrm>
            <a:off x="1131850" y="5619864"/>
            <a:ext cx="776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Price competitiveness</a:t>
            </a:r>
            <a:r>
              <a:rPr lang="en-US" sz="2000" dirty="0"/>
              <a:t>; Accurate and </a:t>
            </a:r>
            <a:r>
              <a:rPr lang="en-US" sz="2000" b="1" dirty="0"/>
              <a:t>innovative marketing</a:t>
            </a:r>
            <a:r>
              <a:rPr lang="en-US" sz="2000" dirty="0"/>
              <a:t>.</a:t>
            </a:r>
          </a:p>
        </p:txBody>
      </p:sp>
      <p:pic>
        <p:nvPicPr>
          <p:cNvPr id="23" name="Picture 4" descr="Assessment Icon Png #61569 - Free Icons Library">
            <a:extLst>
              <a:ext uri="{FF2B5EF4-FFF2-40B4-BE49-F238E27FC236}">
                <a16:creationId xmlns:a16="http://schemas.microsoft.com/office/drawing/2014/main" id="{6B3D021B-22E0-475B-F7C3-D8BC9338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80" y="5892850"/>
            <a:ext cx="444321" cy="4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Take The Free Assessment - Findings Icon Png, Transparent Png , Transparent  Png Image - PNGitem">
            <a:extLst>
              <a:ext uri="{FF2B5EF4-FFF2-40B4-BE49-F238E27FC236}">
                <a16:creationId xmlns:a16="http://schemas.microsoft.com/office/drawing/2014/main" id="{3B879537-E1AA-8EC4-BD1F-61BAFD856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140" y1="21238" x2="18140" y2="21238"/>
                        <a14:foregroundMark x1="23372" y1="40928" x2="23372" y2="40928"/>
                        <a14:foregroundMark x1="22674" y1="35584" x2="22674" y2="35584"/>
                        <a14:foregroundMark x1="23023" y1="48383" x2="23023" y2="48383"/>
                        <a14:foregroundMark x1="25465" y1="61463" x2="25465" y2="61463"/>
                        <a14:foregroundMark x1="35233" y1="75246" x2="35233" y2="75246"/>
                        <a14:foregroundMark x1="27674" y1="81997" x2="27674" y2="81997"/>
                        <a14:foregroundMark x1="26860" y1="73136" x2="26860" y2="73136"/>
                        <a14:foregroundMark x1="54651" y1="12518" x2="54651" y2="12518"/>
                        <a14:foregroundMark x1="70581" y1="76934" x2="70581" y2="76934"/>
                        <a14:foregroundMark x1="73605" y1="75246" x2="73605" y2="7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31" y="2342418"/>
            <a:ext cx="567004" cy="4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04751C-5B1E-96B6-EA25-41ECD6409BC1}"/>
              </a:ext>
            </a:extLst>
          </p:cNvPr>
          <p:cNvSpPr txBox="1"/>
          <p:nvPr/>
        </p:nvSpPr>
        <p:spPr>
          <a:xfrm>
            <a:off x="1315776" y="1864894"/>
            <a:ext cx="76171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600" dirty="0"/>
              <a:t> </a:t>
            </a:r>
            <a:r>
              <a:rPr lang="en-IN" sz="2000" b="1" dirty="0"/>
              <a:t>Mapping</a:t>
            </a:r>
            <a:r>
              <a:rPr lang="en-IN" sz="2000" dirty="0"/>
              <a:t> adventure markets and trends, product development and encourage public-private partnership</a:t>
            </a:r>
            <a:r>
              <a:rPr lang="en-IN" sz="1600" dirty="0"/>
              <a:t>.</a:t>
            </a:r>
            <a:endParaRPr lang="en-US" sz="16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DD8A6F6D-8945-CB67-049A-70F347072A4D}"/>
              </a:ext>
            </a:extLst>
          </p:cNvPr>
          <p:cNvSpPr/>
          <p:nvPr/>
        </p:nvSpPr>
        <p:spPr>
          <a:xfrm rot="10601242">
            <a:off x="316380" y="2130948"/>
            <a:ext cx="823117" cy="770730"/>
          </a:xfrm>
          <a:prstGeom prst="arc">
            <a:avLst>
              <a:gd name="adj1" fmla="val 7172675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D299EF7-FA2F-130C-727E-D7E7D3504C0E}"/>
              </a:ext>
            </a:extLst>
          </p:cNvPr>
          <p:cNvSpPr/>
          <p:nvPr/>
        </p:nvSpPr>
        <p:spPr>
          <a:xfrm rot="10991216">
            <a:off x="300376" y="5677619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9431BF-43B0-F585-50B3-B73B79293E84}"/>
              </a:ext>
            </a:extLst>
          </p:cNvPr>
          <p:cNvGrpSpPr/>
          <p:nvPr/>
        </p:nvGrpSpPr>
        <p:grpSpPr>
          <a:xfrm>
            <a:off x="1" y="-11704"/>
            <a:ext cx="12192000" cy="913101"/>
            <a:chOff x="89452" y="78691"/>
            <a:chExt cx="12271513" cy="9131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48B16B2-F940-7E18-0203-8E62D2262195}"/>
                </a:ext>
              </a:extLst>
            </p:cNvPr>
            <p:cNvGrpSpPr/>
            <p:nvPr/>
          </p:nvGrpSpPr>
          <p:grpSpPr>
            <a:xfrm>
              <a:off x="89452" y="78691"/>
              <a:ext cx="12271513" cy="913101"/>
              <a:chOff x="0" y="248232"/>
              <a:chExt cx="12192000" cy="843773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32ED1A-9C3B-F64E-E73B-1F6D9FF4E049}"/>
                  </a:ext>
                </a:extLst>
              </p:cNvPr>
              <p:cNvSpPr/>
              <p:nvPr/>
            </p:nvSpPr>
            <p:spPr>
              <a:xfrm>
                <a:off x="0" y="248232"/>
                <a:ext cx="12192000" cy="830118"/>
              </a:xfrm>
              <a:prstGeom prst="rect">
                <a:avLst/>
              </a:prstGeom>
              <a:solidFill>
                <a:srgbClr val="41AF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8606B07-1A2F-8E66-04C3-3B77A4F3D4A1}"/>
                  </a:ext>
                </a:extLst>
              </p:cNvPr>
              <p:cNvSpPr/>
              <p:nvPr/>
            </p:nvSpPr>
            <p:spPr>
              <a:xfrm>
                <a:off x="246989" y="261887"/>
                <a:ext cx="839129" cy="83011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41AFE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2" descr="See the source image">
                <a:extLst>
                  <a:ext uri="{FF2B5EF4-FFF2-40B4-BE49-F238E27FC236}">
                    <a16:creationId xmlns:a16="http://schemas.microsoft.com/office/drawing/2014/main" id="{6871E4F2-B627-7B9C-D674-58754FF9FD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449" y="329547"/>
                <a:ext cx="432211" cy="733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113AF3-B524-E888-0F2B-938D0760A2D9}"/>
                </a:ext>
              </a:extLst>
            </p:cNvPr>
            <p:cNvSpPr txBox="1"/>
            <p:nvPr/>
          </p:nvSpPr>
          <p:spPr>
            <a:xfrm>
              <a:off x="1108543" y="261295"/>
              <a:ext cx="96654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Adventure Tourism - Guiding Principles</a:t>
              </a:r>
            </a:p>
          </p:txBody>
        </p:sp>
      </p:grpSp>
      <p:pic>
        <p:nvPicPr>
          <p:cNvPr id="1026" name="Picture 2" descr="skitouring1">
            <a:extLst>
              <a:ext uri="{FF2B5EF4-FFF2-40B4-BE49-F238E27FC236}">
                <a16:creationId xmlns:a16="http://schemas.microsoft.com/office/drawing/2014/main" id="{31EB3495-DE23-3563-0F25-C213EB0A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386" y="891458"/>
            <a:ext cx="3040614" cy="596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41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979523-C489-DCE0-F6B2-22F3AE8AF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588" y="1239107"/>
            <a:ext cx="9093466" cy="515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36575" indent="-536575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68288" algn="l"/>
              </a:tabLst>
            </a:pPr>
            <a:r>
              <a:rPr lang="en-IN" sz="2400" dirty="0">
                <a:solidFill>
                  <a:srgbClr val="0070C0"/>
                </a:solidFill>
              </a:rPr>
              <a:t>State Assessment, Ranking and Strategy</a:t>
            </a:r>
            <a:endParaRPr lang="en-US" sz="2400" dirty="0">
              <a:solidFill>
                <a:srgbClr val="0070C0"/>
              </a:solidFill>
            </a:endParaRPr>
          </a:p>
          <a:p>
            <a:pPr marL="536575" indent="-536575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68288" algn="l"/>
              </a:tabLst>
            </a:pPr>
            <a:r>
              <a:rPr lang="en-IN" sz="2400" dirty="0"/>
              <a:t>Skills, Capacity Building and Certification</a:t>
            </a:r>
          </a:p>
          <a:p>
            <a:pPr marL="536575" indent="-536575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68288" algn="l"/>
              </a:tabLst>
            </a:pPr>
            <a:r>
              <a:rPr lang="en-IN" sz="2400" dirty="0">
                <a:solidFill>
                  <a:srgbClr val="0070C0"/>
                </a:solidFill>
              </a:rPr>
              <a:t>Marketing and Promotion</a:t>
            </a:r>
            <a:endParaRPr lang="en-US" sz="2400" dirty="0">
              <a:solidFill>
                <a:srgbClr val="0070C0"/>
              </a:solidFill>
            </a:endParaRPr>
          </a:p>
          <a:p>
            <a:pPr marL="536575" indent="-536575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68288" algn="l"/>
              </a:tabLst>
            </a:pPr>
            <a:r>
              <a:rPr lang="en-US" sz="2400" dirty="0"/>
              <a:t>S</a:t>
            </a:r>
            <a:r>
              <a:rPr lang="en-IN" sz="2400" dirty="0" err="1"/>
              <a:t>trengthening</a:t>
            </a:r>
            <a:r>
              <a:rPr lang="en-IN" sz="2400" dirty="0"/>
              <a:t> adventure tourism safety management framework</a:t>
            </a:r>
            <a:endParaRPr lang="en-US" sz="2400" dirty="0"/>
          </a:p>
          <a:p>
            <a:pPr marL="536575" indent="-536575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68288" algn="l"/>
              </a:tabLst>
            </a:pPr>
            <a:r>
              <a:rPr lang="en-IN" sz="2400" dirty="0">
                <a:solidFill>
                  <a:srgbClr val="0070C0"/>
                </a:solidFill>
              </a:rPr>
              <a:t>National and State Level Rescue and Communication Grid</a:t>
            </a:r>
          </a:p>
          <a:p>
            <a:pPr marL="536575" indent="-536575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68288" algn="l"/>
              </a:tabLst>
            </a:pPr>
            <a:r>
              <a:rPr lang="en-IN" sz="2400" dirty="0"/>
              <a:t>Destination and Product Development  </a:t>
            </a:r>
          </a:p>
          <a:p>
            <a:pPr marL="536575" indent="-536575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268288" algn="l"/>
              </a:tabLst>
            </a:pPr>
            <a:r>
              <a:rPr lang="en-IN" sz="2400" dirty="0">
                <a:solidFill>
                  <a:srgbClr val="0070C0"/>
                </a:solidFill>
              </a:rPr>
              <a:t>Governance and Institutional Framework</a:t>
            </a:r>
            <a:endParaRPr lang="en-US" altLang="en-US" sz="1600" dirty="0">
              <a:solidFill>
                <a:srgbClr val="0070C0"/>
              </a:solidFill>
            </a:endParaRPr>
          </a:p>
        </p:txBody>
      </p:sp>
      <p:pic>
        <p:nvPicPr>
          <p:cNvPr id="5124" name="Picture 4" descr="Policy - Free security icons">
            <a:extLst>
              <a:ext uri="{FF2B5EF4-FFF2-40B4-BE49-F238E27FC236}">
                <a16:creationId xmlns:a16="http://schemas.microsoft.com/office/drawing/2014/main" id="{5406C1DE-A212-0ED1-C03B-5306A91C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3946" y="1562024"/>
            <a:ext cx="227212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otepad Pen - - Notepad And Pen Icon - Free Transparent PNG Download -  PNGkey">
            <a:extLst>
              <a:ext uri="{FF2B5EF4-FFF2-40B4-BE49-F238E27FC236}">
                <a16:creationId xmlns:a16="http://schemas.microsoft.com/office/drawing/2014/main" id="{BDD86718-52A3-A4DA-3285-850FBCC8A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2" b="97088" l="1585" r="95854">
                        <a14:foregroundMark x1="20732" y1="17771" x2="20732" y2="17771"/>
                        <a14:foregroundMark x1="41098" y1="15361" x2="41098" y2="15361"/>
                        <a14:foregroundMark x1="63415" y1="14859" x2="63415" y2="14859"/>
                        <a14:foregroundMark x1="60488" y1="6627" x2="60488" y2="6627"/>
                        <a14:foregroundMark x1="41829" y1="5422" x2="41829" y2="5422"/>
                        <a14:foregroundMark x1="53415" y1="10944" x2="53415" y2="10944"/>
                        <a14:foregroundMark x1="34146" y1="11446" x2="34146" y2="11446"/>
                        <a14:foregroundMark x1="8049" y1="11345" x2="8293" y2="11847"/>
                        <a14:foregroundMark x1="76707" y1="10643" x2="76707" y2="10643"/>
                        <a14:foregroundMark x1="90488" y1="23996" x2="90488" y2="23996"/>
                        <a14:foregroundMark x1="91341" y1="38153" x2="91341" y2="38153"/>
                        <a14:foregroundMark x1="95854" y1="27711" x2="95854" y2="27711"/>
                        <a14:foregroundMark x1="62805" y1="78012" x2="62805" y2="78012"/>
                        <a14:foregroundMark x1="78537" y1="75904" x2="78537" y2="75904"/>
                        <a14:foregroundMark x1="46220" y1="54016" x2="46220" y2="54016"/>
                        <a14:foregroundMark x1="46341" y1="43574" x2="46341" y2="43574"/>
                        <a14:foregroundMark x1="43293" y1="33233" x2="43293" y2="33233"/>
                        <a14:foregroundMark x1="4634" y1="50301" x2="4634" y2="50301"/>
                        <a14:foregroundMark x1="1707" y1="50502" x2="1707" y2="50502"/>
                        <a14:foregroundMark x1="50732" y1="97088" x2="50732" y2="97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08" y="2332588"/>
            <a:ext cx="461665" cy="56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roduct 7 - iconmonstr">
            <a:extLst>
              <a:ext uri="{FF2B5EF4-FFF2-40B4-BE49-F238E27FC236}">
                <a16:creationId xmlns:a16="http://schemas.microsoft.com/office/drawing/2014/main" id="{E4BFBBB4-8A74-FA1A-8A3B-2D22303FA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4167" l="10000" r="90000">
                        <a14:foregroundMark x1="27083" y1="22083" x2="27083" y2="22083"/>
                        <a14:foregroundMark x1="29167" y1="17083" x2="29167" y2="17083"/>
                        <a14:foregroundMark x1="37917" y1="7083" x2="37917" y2="7083"/>
                        <a14:foregroundMark x1="30833" y1="12500" x2="30833" y2="12500"/>
                        <a14:foregroundMark x1="50000" y1="3750" x2="50000" y2="3750"/>
                        <a14:foregroundMark x1="60417" y1="5833" x2="60417" y2="5833"/>
                        <a14:foregroundMark x1="67500" y1="12500" x2="67500" y2="12500"/>
                        <a14:foregroundMark x1="72500" y1="25833" x2="72500" y2="25833"/>
                        <a14:foregroundMark x1="76250" y1="45833" x2="76250" y2="45833"/>
                        <a14:foregroundMark x1="71667" y1="71667" x2="71667" y2="71667"/>
                        <a14:foregroundMark x1="54583" y1="90000" x2="54583" y2="90000"/>
                        <a14:foregroundMark x1="50000" y1="57917" x2="50000" y2="57917"/>
                        <a14:foregroundMark x1="50417" y1="52500" x2="50417" y2="52500"/>
                        <a14:foregroundMark x1="29583" y1="47500" x2="29583" y2="47500"/>
                        <a14:foregroundMark x1="24583" y1="78333" x2="24583" y2="78333"/>
                        <a14:foregroundMark x1="41667" y1="94167" x2="41667" y2="9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87" y="3118044"/>
            <a:ext cx="560696" cy="56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hop - SuperbNexus">
            <a:extLst>
              <a:ext uri="{FF2B5EF4-FFF2-40B4-BE49-F238E27FC236}">
                <a16:creationId xmlns:a16="http://schemas.microsoft.com/office/drawing/2014/main" id="{BEA10454-4D8A-0687-FBE2-1E5569D9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94" y="3706406"/>
            <a:ext cx="787704" cy="7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Avatar, business, network, people, stakeholders icon - Download on  Iconfinder">
            <a:extLst>
              <a:ext uri="{FF2B5EF4-FFF2-40B4-BE49-F238E27FC236}">
                <a16:creationId xmlns:a16="http://schemas.microsoft.com/office/drawing/2014/main" id="{7D46E3DD-9A61-62DE-A28E-23307A29D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82" y="4634766"/>
            <a:ext cx="613231" cy="61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imbolos De Abogados Png , Png Download - Governance Icon Png, Transparent  Png , Transparent Png Image - PNGitem">
            <a:extLst>
              <a:ext uri="{FF2B5EF4-FFF2-40B4-BE49-F238E27FC236}">
                <a16:creationId xmlns:a16="http://schemas.microsoft.com/office/drawing/2014/main" id="{4A5FC0C4-1EA9-D0C4-787C-0EA4441F0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27" b="90771" l="10000" r="90000">
                        <a14:foregroundMark x1="51047" y1="8264" x2="51047" y2="8264"/>
                        <a14:foregroundMark x1="27674" y1="59229" x2="27674" y2="59229"/>
                        <a14:foregroundMark x1="42674" y1="57713" x2="43488" y2="58540"/>
                        <a14:foregroundMark x1="58023" y1="57438" x2="59419" y2="57851"/>
                        <a14:foregroundMark x1="75465" y1="57576" x2="75465" y2="57576"/>
                        <a14:foregroundMark x1="66860" y1="90771" x2="66860" y2="90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82" y="5660087"/>
            <a:ext cx="633880" cy="5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F270A389-664F-EE6F-977E-DF71C5F16265}"/>
              </a:ext>
            </a:extLst>
          </p:cNvPr>
          <p:cNvSpPr/>
          <p:nvPr/>
        </p:nvSpPr>
        <p:spPr>
          <a:xfrm rot="10991216">
            <a:off x="822983" y="1353517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A80FCBBB-3096-31CC-A0C4-4C89D2586D86}"/>
              </a:ext>
            </a:extLst>
          </p:cNvPr>
          <p:cNvSpPr/>
          <p:nvPr/>
        </p:nvSpPr>
        <p:spPr>
          <a:xfrm rot="10991216">
            <a:off x="836326" y="2181811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9D1D5BB1-303B-4D7E-23A8-A9BE1CF060C2}"/>
              </a:ext>
            </a:extLst>
          </p:cNvPr>
          <p:cNvSpPr/>
          <p:nvPr/>
        </p:nvSpPr>
        <p:spPr>
          <a:xfrm rot="10991216">
            <a:off x="809165" y="2926128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ED5C94AE-482D-43BE-7F9D-621882A0A96D}"/>
              </a:ext>
            </a:extLst>
          </p:cNvPr>
          <p:cNvSpPr/>
          <p:nvPr/>
        </p:nvSpPr>
        <p:spPr>
          <a:xfrm rot="10991216">
            <a:off x="843066" y="3740508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04566C16-DD9E-1F8C-1D58-1AA4D019FE1D}"/>
              </a:ext>
            </a:extLst>
          </p:cNvPr>
          <p:cNvSpPr/>
          <p:nvPr/>
        </p:nvSpPr>
        <p:spPr>
          <a:xfrm rot="10991216">
            <a:off x="888725" y="4483049"/>
            <a:ext cx="810835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4344381D-DEF9-947B-547C-504039B9178A}"/>
              </a:ext>
            </a:extLst>
          </p:cNvPr>
          <p:cNvSpPr/>
          <p:nvPr/>
        </p:nvSpPr>
        <p:spPr>
          <a:xfrm rot="10991216">
            <a:off x="822983" y="5544868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Parasailing In Goa | Best Locations | Price List - 2023">
            <a:extLst>
              <a:ext uri="{FF2B5EF4-FFF2-40B4-BE49-F238E27FC236}">
                <a16:creationId xmlns:a16="http://schemas.microsoft.com/office/drawing/2014/main" id="{3A8B6C4D-B3D8-8FEF-1294-56222B92B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224" y="5118652"/>
            <a:ext cx="2802775" cy="177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AF1FF1-0C17-8746-A3D8-9AEE95DF5945}"/>
              </a:ext>
            </a:extLst>
          </p:cNvPr>
          <p:cNvGrpSpPr/>
          <p:nvPr/>
        </p:nvGrpSpPr>
        <p:grpSpPr>
          <a:xfrm>
            <a:off x="0" y="342359"/>
            <a:ext cx="12192000" cy="830119"/>
            <a:chOff x="0" y="271422"/>
            <a:chExt cx="12192000" cy="8301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56F6A3-0752-8D76-0AE5-EA2C58165FD7}"/>
                </a:ext>
              </a:extLst>
            </p:cNvPr>
            <p:cNvSpPr/>
            <p:nvPr/>
          </p:nvSpPr>
          <p:spPr>
            <a:xfrm>
              <a:off x="0" y="271422"/>
              <a:ext cx="12192000" cy="830119"/>
            </a:xfrm>
            <a:prstGeom prst="rect">
              <a:avLst/>
            </a:prstGeom>
            <a:solidFill>
              <a:srgbClr val="41A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            Adventure Tourism-  Strategy Pillars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CA6185-3EBE-D0F3-407E-DB614D75B1C0}"/>
                </a:ext>
              </a:extLst>
            </p:cNvPr>
            <p:cNvSpPr/>
            <p:nvPr/>
          </p:nvSpPr>
          <p:spPr>
            <a:xfrm>
              <a:off x="121091" y="271422"/>
              <a:ext cx="839129" cy="83011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41AF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See the source image">
              <a:extLst>
                <a:ext uri="{FF2B5EF4-FFF2-40B4-BE49-F238E27FC236}">
                  <a16:creationId xmlns:a16="http://schemas.microsoft.com/office/drawing/2014/main" id="{16A8EEC5-7B36-7EDF-0263-EBCD835C0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51" y="367885"/>
              <a:ext cx="432211" cy="73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5192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77B7F9-41D1-36AC-7452-4E4F7B102817}"/>
              </a:ext>
            </a:extLst>
          </p:cNvPr>
          <p:cNvSpPr txBox="1"/>
          <p:nvPr/>
        </p:nvSpPr>
        <p:spPr>
          <a:xfrm>
            <a:off x="1116288" y="424402"/>
            <a:ext cx="7564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3</a:t>
            </a:r>
            <a:r>
              <a:rPr lang="en-IN" sz="3200" b="1" i="0" u="none" strike="noStrike" dirty="0">
                <a:solidFill>
                  <a:schemeClr val="bg1"/>
                </a:solidFill>
                <a:effectLst/>
              </a:rPr>
              <a:t>. State Assessment, Ranking &amp; Strategy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3C9E25-BCC7-6ED9-17E1-9480FFD4AE23}"/>
              </a:ext>
            </a:extLst>
          </p:cNvPr>
          <p:cNvSpPr txBox="1"/>
          <p:nvPr/>
        </p:nvSpPr>
        <p:spPr>
          <a:xfrm>
            <a:off x="1422011" y="1288110"/>
            <a:ext cx="72583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70C0"/>
                </a:solidFill>
              </a:rPr>
              <a:t>Increase competitiveness and encourage </a:t>
            </a:r>
            <a:r>
              <a:rPr lang="en-US" sz="2000" dirty="0">
                <a:solidFill>
                  <a:srgbClr val="0070C0"/>
                </a:solidFill>
              </a:rPr>
              <a:t>states to actively develop and promote Adventure Tourism</a:t>
            </a:r>
            <a:r>
              <a:rPr lang="en-US" sz="20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5DC5E-C1FA-35C6-350B-EAAE02E546FD}"/>
              </a:ext>
            </a:extLst>
          </p:cNvPr>
          <p:cNvSpPr txBox="1"/>
          <p:nvPr/>
        </p:nvSpPr>
        <p:spPr>
          <a:xfrm>
            <a:off x="1352144" y="2152846"/>
            <a:ext cx="72583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2000" b="1" dirty="0"/>
              <a:t>Capacity Building exercise </a:t>
            </a:r>
            <a:r>
              <a:rPr lang="en-IN" sz="2000" dirty="0"/>
              <a:t>to encourage mutual learning and to provide support in policy formulation and implementation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63CEE9-31BB-7FF8-B1DA-5415ABE7D47E}"/>
              </a:ext>
            </a:extLst>
          </p:cNvPr>
          <p:cNvSpPr txBox="1"/>
          <p:nvPr/>
        </p:nvSpPr>
        <p:spPr>
          <a:xfrm>
            <a:off x="1368324" y="3048264"/>
            <a:ext cx="72583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70C0"/>
                </a:solidFill>
              </a:rPr>
              <a:t>Ranking and Classification </a:t>
            </a:r>
            <a:r>
              <a:rPr lang="en-US" sz="2000" dirty="0">
                <a:solidFill>
                  <a:srgbClr val="0070C0"/>
                </a:solidFill>
              </a:rPr>
              <a:t>of states into </a:t>
            </a:r>
            <a:r>
              <a:rPr lang="en-US" sz="2000" b="1" dirty="0">
                <a:solidFill>
                  <a:srgbClr val="0070C0"/>
                </a:solidFill>
              </a:rPr>
              <a:t>Leaders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b="1" dirty="0">
                <a:solidFill>
                  <a:srgbClr val="0070C0"/>
                </a:solidFill>
              </a:rPr>
              <a:t>Aspiring Leaders </a:t>
            </a:r>
            <a:r>
              <a:rPr lang="en-US" sz="2000" dirty="0">
                <a:solidFill>
                  <a:srgbClr val="0070C0"/>
                </a:solidFill>
              </a:rPr>
              <a:t>and </a:t>
            </a:r>
            <a:r>
              <a:rPr lang="en-US" sz="2000" b="1" dirty="0">
                <a:solidFill>
                  <a:srgbClr val="0070C0"/>
                </a:solidFill>
              </a:rPr>
              <a:t>Emerging States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BACDB-7D26-E805-2A23-0BC28F42526B}"/>
              </a:ext>
            </a:extLst>
          </p:cNvPr>
          <p:cNvSpPr txBox="1"/>
          <p:nvPr/>
        </p:nvSpPr>
        <p:spPr>
          <a:xfrm>
            <a:off x="1368324" y="3905562"/>
            <a:ext cx="75371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Training and support </a:t>
            </a:r>
            <a:r>
              <a:rPr lang="en-US" sz="2000" dirty="0"/>
              <a:t>to officials and stakeholders for ranking exercise</a:t>
            </a:r>
            <a:r>
              <a:rPr lang="en-US" sz="1600" dirty="0"/>
              <a:t>.</a:t>
            </a:r>
          </a:p>
        </p:txBody>
      </p:sp>
      <p:pic>
        <p:nvPicPr>
          <p:cNvPr id="9218" name="Picture 2" descr="Tug of War Icon - Download Tug of War Icon 355971 | Noun Project">
            <a:extLst>
              <a:ext uri="{FF2B5EF4-FFF2-40B4-BE49-F238E27FC236}">
                <a16:creationId xmlns:a16="http://schemas.microsoft.com/office/drawing/2014/main" id="{290ADDBF-C0F6-A425-C162-E68B3A7E4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5" y="1412357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ssessment Icon Png #61569 - Free Icons Library">
            <a:extLst>
              <a:ext uri="{FF2B5EF4-FFF2-40B4-BE49-F238E27FC236}">
                <a16:creationId xmlns:a16="http://schemas.microsoft.com/office/drawing/2014/main" id="{E993B135-2736-91ED-EA84-2E9199294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7" y="2343630"/>
            <a:ext cx="444321" cy="4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ake The Free Assessment - Findings Icon Png, Transparent Png , Transparent  Png Image - PNGitem">
            <a:extLst>
              <a:ext uri="{FF2B5EF4-FFF2-40B4-BE49-F238E27FC236}">
                <a16:creationId xmlns:a16="http://schemas.microsoft.com/office/drawing/2014/main" id="{0946F5D8-E733-96D1-F6FB-F2D070E1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140" y1="21238" x2="18140" y2="21238"/>
                        <a14:foregroundMark x1="23372" y1="40928" x2="23372" y2="40928"/>
                        <a14:foregroundMark x1="22674" y1="35584" x2="22674" y2="35584"/>
                        <a14:foregroundMark x1="23023" y1="48383" x2="23023" y2="48383"/>
                        <a14:foregroundMark x1="25465" y1="61463" x2="25465" y2="61463"/>
                        <a14:foregroundMark x1="35233" y1="75246" x2="35233" y2="75246"/>
                        <a14:foregroundMark x1="27674" y1="81997" x2="27674" y2="81997"/>
                        <a14:foregroundMark x1="26860" y1="73136" x2="26860" y2="73136"/>
                        <a14:foregroundMark x1="54651" y1="12518" x2="54651" y2="12518"/>
                        <a14:foregroundMark x1="70581" y1="76934" x2="70581" y2="76934"/>
                        <a14:foregroundMark x1="73605" y1="75246" x2="73605" y2="7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71" y="3815519"/>
            <a:ext cx="567004" cy="4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Training Icon Stock Illustrations – 261,120 Training Icon Stock  Illustrations, Vectors &amp; Clipart - Dreamstime">
            <a:extLst>
              <a:ext uri="{FF2B5EF4-FFF2-40B4-BE49-F238E27FC236}">
                <a16:creationId xmlns:a16="http://schemas.microsoft.com/office/drawing/2014/main" id="{D27FECEB-6968-4131-38F1-C47021D38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625" y1="31250" x2="30625" y2="31250"/>
                        <a14:foregroundMark x1="28750" y1="24125" x2="28750" y2="24125"/>
                        <a14:foregroundMark x1="43000" y1="64250" x2="43000" y2="64250"/>
                        <a14:foregroundMark x1="52125" y1="66625" x2="52125" y2="66625"/>
                        <a14:foregroundMark x1="68875" y1="68750" x2="68875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7" t="19632" r="20089" b="18784"/>
          <a:stretch/>
        </p:blipFill>
        <p:spPr bwMode="auto">
          <a:xfrm rot="10800000" flipV="1">
            <a:off x="547173" y="4525347"/>
            <a:ext cx="481528" cy="48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DD8A6F6D-8945-CB67-049A-70F347072A4D}"/>
              </a:ext>
            </a:extLst>
          </p:cNvPr>
          <p:cNvSpPr/>
          <p:nvPr/>
        </p:nvSpPr>
        <p:spPr>
          <a:xfrm rot="10991216">
            <a:off x="369165" y="1194683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D299EF7-FA2F-130C-727E-D7E7D3504C0E}"/>
              </a:ext>
            </a:extLst>
          </p:cNvPr>
          <p:cNvSpPr/>
          <p:nvPr/>
        </p:nvSpPr>
        <p:spPr>
          <a:xfrm rot="10991216">
            <a:off x="193027" y="2091730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E27F9DD7-2207-0A1F-6676-818E11864AA7}"/>
              </a:ext>
            </a:extLst>
          </p:cNvPr>
          <p:cNvSpPr/>
          <p:nvPr/>
        </p:nvSpPr>
        <p:spPr>
          <a:xfrm rot="10991216">
            <a:off x="280438" y="3512214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7F019FE-627C-2339-A7FA-A03C2E2E7049}"/>
              </a:ext>
            </a:extLst>
          </p:cNvPr>
          <p:cNvSpPr/>
          <p:nvPr/>
        </p:nvSpPr>
        <p:spPr>
          <a:xfrm rot="10991216">
            <a:off x="316397" y="4310443"/>
            <a:ext cx="874751" cy="830119"/>
          </a:xfrm>
          <a:prstGeom prst="arc">
            <a:avLst>
              <a:gd name="adj1" fmla="val 7703256"/>
              <a:gd name="adj2" fmla="val 18301773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F9E98-BCD6-DA5A-2AB5-EB2226E67A27}"/>
              </a:ext>
            </a:extLst>
          </p:cNvPr>
          <p:cNvSpPr txBox="1"/>
          <p:nvPr/>
        </p:nvSpPr>
        <p:spPr>
          <a:xfrm>
            <a:off x="1368324" y="4525447"/>
            <a:ext cx="6480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70C0"/>
                </a:solidFill>
              </a:rPr>
              <a:t>Improving India’s World Ranking in Adventure Tourism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97F6ED-D755-0754-415E-2801CF2F66A6}"/>
              </a:ext>
            </a:extLst>
          </p:cNvPr>
          <p:cNvSpPr txBox="1"/>
          <p:nvPr/>
        </p:nvSpPr>
        <p:spPr>
          <a:xfrm>
            <a:off x="1330691" y="5145332"/>
            <a:ext cx="76124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Training and support </a:t>
            </a:r>
            <a:r>
              <a:rPr lang="en-US" sz="2000" dirty="0"/>
              <a:t>to officials and stakeholders for ranking exercise</a:t>
            </a:r>
          </a:p>
        </p:txBody>
      </p:sp>
      <p:pic>
        <p:nvPicPr>
          <p:cNvPr id="23" name="Picture 4" descr="Assessment Icon Png #61569 - Free Icons Library">
            <a:extLst>
              <a:ext uri="{FF2B5EF4-FFF2-40B4-BE49-F238E27FC236}">
                <a16:creationId xmlns:a16="http://schemas.microsoft.com/office/drawing/2014/main" id="{6B3D021B-22E0-475B-F7C3-D8BC9338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80" y="5255630"/>
            <a:ext cx="444321" cy="4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ug of War Icon - Download Tug of War Icon 355971 | Noun Project">
            <a:extLst>
              <a:ext uri="{FF2B5EF4-FFF2-40B4-BE49-F238E27FC236}">
                <a16:creationId xmlns:a16="http://schemas.microsoft.com/office/drawing/2014/main" id="{35A1B3F2-896C-A0A6-D1CB-2390D59BA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2" y="5719900"/>
            <a:ext cx="619496" cy="61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Assessment Icon Png #61569 - Free Icons Library">
            <a:extLst>
              <a:ext uri="{FF2B5EF4-FFF2-40B4-BE49-F238E27FC236}">
                <a16:creationId xmlns:a16="http://schemas.microsoft.com/office/drawing/2014/main" id="{50F694E7-2E4E-58AD-AAC0-6AD5D34E5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6" y="3038952"/>
            <a:ext cx="444321" cy="4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6052E09-A785-A562-0646-FF53B99F1BF7}"/>
              </a:ext>
            </a:extLst>
          </p:cNvPr>
          <p:cNvSpPr txBox="1"/>
          <p:nvPr/>
        </p:nvSpPr>
        <p:spPr>
          <a:xfrm>
            <a:off x="1330691" y="5669658"/>
            <a:ext cx="6480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70C0"/>
                </a:solidFill>
              </a:rPr>
              <a:t>Assistance to the States in preparing Strategies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25D048-4184-DB73-305C-95430F0EAD31}"/>
              </a:ext>
            </a:extLst>
          </p:cNvPr>
          <p:cNvGrpSpPr/>
          <p:nvPr/>
        </p:nvGrpSpPr>
        <p:grpSpPr>
          <a:xfrm>
            <a:off x="-89452" y="191786"/>
            <a:ext cx="12281452" cy="879938"/>
            <a:chOff x="0" y="271422"/>
            <a:chExt cx="12192000" cy="8301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AB6BB0-B39C-3694-52DA-ECDFBCB83309}"/>
                </a:ext>
              </a:extLst>
            </p:cNvPr>
            <p:cNvSpPr/>
            <p:nvPr/>
          </p:nvSpPr>
          <p:spPr>
            <a:xfrm>
              <a:off x="0" y="271422"/>
              <a:ext cx="12192000" cy="830119"/>
            </a:xfrm>
            <a:prstGeom prst="rect">
              <a:avLst/>
            </a:prstGeom>
            <a:solidFill>
              <a:srgbClr val="41A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Strategy Pillar: </a:t>
              </a:r>
              <a:r>
                <a:rPr lang="en-IN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State Assessment, Ranking and Strategy</a:t>
              </a:r>
              <a:endPara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7132AA6-D78F-9445-CD19-7B897538D709}"/>
                </a:ext>
              </a:extLst>
            </p:cNvPr>
            <p:cNvSpPr/>
            <p:nvPr/>
          </p:nvSpPr>
          <p:spPr>
            <a:xfrm>
              <a:off x="121093" y="271423"/>
              <a:ext cx="839129" cy="83011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41AF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See the source image">
              <a:extLst>
                <a:ext uri="{FF2B5EF4-FFF2-40B4-BE49-F238E27FC236}">
                  <a16:creationId xmlns:a16="http://schemas.microsoft.com/office/drawing/2014/main" id="{8FA375FC-DAA1-E9B8-4F89-7DD498392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51" y="367885"/>
              <a:ext cx="432211" cy="73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07842CB-58F3-A450-868F-6602A0ED47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0043" y="1116057"/>
            <a:ext cx="2827265" cy="55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63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941722EF-205F-F398-1239-2FD0D1D3F370}"/>
              </a:ext>
            </a:extLst>
          </p:cNvPr>
          <p:cNvSpPr/>
          <p:nvPr/>
        </p:nvSpPr>
        <p:spPr>
          <a:xfrm>
            <a:off x="1573539" y="5163514"/>
            <a:ext cx="745552" cy="75206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66D53C4-AD94-E3AD-E7E2-C673004DBC08}"/>
              </a:ext>
            </a:extLst>
          </p:cNvPr>
          <p:cNvSpPr/>
          <p:nvPr/>
        </p:nvSpPr>
        <p:spPr>
          <a:xfrm>
            <a:off x="1586256" y="4357888"/>
            <a:ext cx="745552" cy="75206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4556109-0210-C7B7-A4CE-C0228398D76A}"/>
              </a:ext>
            </a:extLst>
          </p:cNvPr>
          <p:cNvSpPr/>
          <p:nvPr/>
        </p:nvSpPr>
        <p:spPr>
          <a:xfrm>
            <a:off x="1553470" y="3574204"/>
            <a:ext cx="745552" cy="75206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851CB3B-CD47-EA20-0008-235194A2D00D}"/>
              </a:ext>
            </a:extLst>
          </p:cNvPr>
          <p:cNvSpPr/>
          <p:nvPr/>
        </p:nvSpPr>
        <p:spPr>
          <a:xfrm>
            <a:off x="1553470" y="2756599"/>
            <a:ext cx="745552" cy="75206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76085E-C0C2-CE85-628A-418716EFC224}"/>
              </a:ext>
            </a:extLst>
          </p:cNvPr>
          <p:cNvSpPr/>
          <p:nvPr/>
        </p:nvSpPr>
        <p:spPr>
          <a:xfrm>
            <a:off x="1553470" y="1939710"/>
            <a:ext cx="745552" cy="75206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D4969C-BCC8-1C9C-FEC6-9CB08A7021EC}"/>
              </a:ext>
            </a:extLst>
          </p:cNvPr>
          <p:cNvSpPr/>
          <p:nvPr/>
        </p:nvSpPr>
        <p:spPr>
          <a:xfrm>
            <a:off x="1528669" y="1131849"/>
            <a:ext cx="745552" cy="75206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7" name="Picture 9" descr="Parliament Icon - Download Parliament Icon 41077 | Noun Project">
            <a:extLst>
              <a:ext uri="{FF2B5EF4-FFF2-40B4-BE49-F238E27FC236}">
                <a16:creationId xmlns:a16="http://schemas.microsoft.com/office/drawing/2014/main" id="{BF3028BE-9518-72E5-33A0-FABB8C5A2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90" y="1196646"/>
            <a:ext cx="563524" cy="56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Government Icon #62675 - Free Icons Library">
            <a:extLst>
              <a:ext uri="{FF2B5EF4-FFF2-40B4-BE49-F238E27FC236}">
                <a16:creationId xmlns:a16="http://schemas.microsoft.com/office/drawing/2014/main" id="{17F332B8-E471-1D09-F784-967C7628C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11530" r="12656" b="18972"/>
          <a:stretch/>
        </p:blipFill>
        <p:spPr bwMode="auto">
          <a:xfrm>
            <a:off x="1641272" y="2061202"/>
            <a:ext cx="520946" cy="47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34FAFADA-44D5-4844-D0A7-0BC0D0883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79"/>
          <a:stretch/>
        </p:blipFill>
        <p:spPr bwMode="auto">
          <a:xfrm>
            <a:off x="1603866" y="2939779"/>
            <a:ext cx="644760" cy="38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Ngo Icon Ngo Symbol Design Political Stock Vector (Royalty Free) 1380801317">
            <a:extLst>
              <a:ext uri="{FF2B5EF4-FFF2-40B4-BE49-F238E27FC236}">
                <a16:creationId xmlns:a16="http://schemas.microsoft.com/office/drawing/2014/main" id="{AF8AAD65-BBBE-4E45-412C-2176488E0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49"/>
          <a:stretch/>
        </p:blipFill>
        <p:spPr bwMode="auto">
          <a:xfrm>
            <a:off x="1408982" y="3522981"/>
            <a:ext cx="1037173" cy="81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ommunity icon Images, Stock Photos &amp; Vectors | Shutterstock">
            <a:extLst>
              <a:ext uri="{FF2B5EF4-FFF2-40B4-BE49-F238E27FC236}">
                <a16:creationId xmlns:a16="http://schemas.microsoft.com/office/drawing/2014/main" id="{4AEE019F-5C8F-86AD-4E18-5991D477B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70" y="4332304"/>
            <a:ext cx="810251" cy="8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Industry Icon - Download in Glyph Style">
            <a:extLst>
              <a:ext uri="{FF2B5EF4-FFF2-40B4-BE49-F238E27FC236}">
                <a16:creationId xmlns:a16="http://schemas.microsoft.com/office/drawing/2014/main" id="{D7541B68-24B8-0B08-223A-5FDF1059B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72" y="5231586"/>
            <a:ext cx="613094" cy="61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C5F196B-CE14-BF39-A71D-E48C087418AC}"/>
              </a:ext>
            </a:extLst>
          </p:cNvPr>
          <p:cNvSpPr txBox="1"/>
          <p:nvPr/>
        </p:nvSpPr>
        <p:spPr>
          <a:xfrm>
            <a:off x="2489279" y="1389192"/>
            <a:ext cx="328745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Central Ministries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9AB132-6EB7-1DD4-FD4C-C4174081B92E}"/>
              </a:ext>
            </a:extLst>
          </p:cNvPr>
          <p:cNvSpPr txBox="1"/>
          <p:nvPr/>
        </p:nvSpPr>
        <p:spPr>
          <a:xfrm>
            <a:off x="2457649" y="2204272"/>
            <a:ext cx="331908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State Governments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9CA5FB-72EA-4582-F43B-EF3EF868E850}"/>
              </a:ext>
            </a:extLst>
          </p:cNvPr>
          <p:cNvSpPr txBox="1"/>
          <p:nvPr/>
        </p:nvSpPr>
        <p:spPr>
          <a:xfrm>
            <a:off x="2457649" y="2978843"/>
            <a:ext cx="331908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Panchayati Raj Institutions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0E6DFF-4AF8-94F0-1410-22A59506C178}"/>
              </a:ext>
            </a:extLst>
          </p:cNvPr>
          <p:cNvSpPr txBox="1"/>
          <p:nvPr/>
        </p:nvSpPr>
        <p:spPr>
          <a:xfrm>
            <a:off x="2363721" y="3764807"/>
            <a:ext cx="363835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Non Government Organisations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250838-B009-E70B-2035-9B32AE867541}"/>
              </a:ext>
            </a:extLst>
          </p:cNvPr>
          <p:cNvSpPr txBox="1"/>
          <p:nvPr/>
        </p:nvSpPr>
        <p:spPr>
          <a:xfrm>
            <a:off x="2457649" y="4564641"/>
            <a:ext cx="331908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Local Community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7D6C4A-896D-1923-66EA-7E7C9374D07C}"/>
              </a:ext>
            </a:extLst>
          </p:cNvPr>
          <p:cNvSpPr txBox="1"/>
          <p:nvPr/>
        </p:nvSpPr>
        <p:spPr>
          <a:xfrm>
            <a:off x="2446155" y="5370267"/>
            <a:ext cx="355591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Industry &amp; Training Institutions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91040C-9D4F-CDFD-CBC4-FF87DA9F9B52}"/>
              </a:ext>
            </a:extLst>
          </p:cNvPr>
          <p:cNvSpPr txBox="1"/>
          <p:nvPr/>
        </p:nvSpPr>
        <p:spPr>
          <a:xfrm>
            <a:off x="2440745" y="6072036"/>
            <a:ext cx="3319087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Tourists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1E24FBC-6430-4457-12F0-FB9F20DF89F1}"/>
              </a:ext>
            </a:extLst>
          </p:cNvPr>
          <p:cNvSpPr/>
          <p:nvPr/>
        </p:nvSpPr>
        <p:spPr>
          <a:xfrm>
            <a:off x="1579137" y="5982523"/>
            <a:ext cx="745552" cy="75206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ourist icon flat style isolated on white background 2387854 Vector Art at  Vecteezy">
            <a:extLst>
              <a:ext uri="{FF2B5EF4-FFF2-40B4-BE49-F238E27FC236}">
                <a16:creationId xmlns:a16="http://schemas.microsoft.com/office/drawing/2014/main" id="{3822050D-C28B-2892-9D28-06AE84489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4792" y1="64375" x2="34792" y2="64375"/>
                        <a14:foregroundMark x1="36719" y1="60833" x2="36719" y2="60833"/>
                        <a14:foregroundMark x1="55417" y1="24063" x2="55417" y2="2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19969" r="25650" b="18616"/>
          <a:stretch/>
        </p:blipFill>
        <p:spPr bwMode="auto">
          <a:xfrm>
            <a:off x="1695193" y="6031011"/>
            <a:ext cx="496664" cy="64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CEC67C4-382F-6EAF-EB42-A730F3F69268}"/>
              </a:ext>
            </a:extLst>
          </p:cNvPr>
          <p:cNvSpPr txBox="1"/>
          <p:nvPr/>
        </p:nvSpPr>
        <p:spPr>
          <a:xfrm>
            <a:off x="1169630" y="448356"/>
            <a:ext cx="773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2.2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C28AC0-A8F2-4191-72F6-342666717C26}"/>
              </a:ext>
            </a:extLst>
          </p:cNvPr>
          <p:cNvGrpSpPr/>
          <p:nvPr/>
        </p:nvGrpSpPr>
        <p:grpSpPr>
          <a:xfrm>
            <a:off x="-89452" y="191786"/>
            <a:ext cx="12281452" cy="879938"/>
            <a:chOff x="0" y="271422"/>
            <a:chExt cx="12192000" cy="8301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69D61C-E3DF-7151-D547-A5D741C4F46E}"/>
                </a:ext>
              </a:extLst>
            </p:cNvPr>
            <p:cNvSpPr/>
            <p:nvPr/>
          </p:nvSpPr>
          <p:spPr>
            <a:xfrm>
              <a:off x="0" y="271422"/>
              <a:ext cx="12192000" cy="830119"/>
            </a:xfrm>
            <a:prstGeom prst="rect">
              <a:avLst/>
            </a:prstGeom>
            <a:solidFill>
              <a:srgbClr val="41A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Strategy Pillar: </a:t>
              </a:r>
              <a:r>
                <a:rPr lang="en-US" sz="3200" b="1" i="0" u="none" strike="noStrike" dirty="0">
                  <a:solidFill>
                    <a:schemeClr val="bg1"/>
                  </a:solidFill>
                  <a:effectLst/>
                </a:rPr>
                <a:t>Stakeholders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A1801B-2654-3815-4E43-F2E801E34C8B}"/>
                </a:ext>
              </a:extLst>
            </p:cNvPr>
            <p:cNvSpPr/>
            <p:nvPr/>
          </p:nvSpPr>
          <p:spPr>
            <a:xfrm>
              <a:off x="121093" y="271423"/>
              <a:ext cx="839129" cy="83011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41AF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See the source image">
              <a:extLst>
                <a:ext uri="{FF2B5EF4-FFF2-40B4-BE49-F238E27FC236}">
                  <a16:creationId xmlns:a16="http://schemas.microsoft.com/office/drawing/2014/main" id="{1A583992-83BB-0D87-6EA3-6FD1C18B3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51" y="367885"/>
              <a:ext cx="432211" cy="73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9BC82D6-9CE6-7E72-1098-316C31B414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5456" y="1090469"/>
            <a:ext cx="2736544" cy="59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06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0A4E251-5B7F-ECF1-39A4-DF97F92CB328}"/>
              </a:ext>
            </a:extLst>
          </p:cNvPr>
          <p:cNvSpPr txBox="1"/>
          <p:nvPr/>
        </p:nvSpPr>
        <p:spPr>
          <a:xfrm>
            <a:off x="1428485" y="1649493"/>
            <a:ext cx="68408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70C0"/>
                </a:solidFill>
              </a:rPr>
              <a:t>4.1. Skill Development of </a:t>
            </a:r>
            <a:r>
              <a:rPr lang="en-US" sz="2000" b="1" dirty="0">
                <a:solidFill>
                  <a:srgbClr val="0070C0"/>
                </a:solidFill>
              </a:rPr>
              <a:t>Adventure Activity Service Providers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69300B-27BB-ECD6-2909-2E0444E10DB3}"/>
              </a:ext>
            </a:extLst>
          </p:cNvPr>
          <p:cNvSpPr/>
          <p:nvPr/>
        </p:nvSpPr>
        <p:spPr>
          <a:xfrm>
            <a:off x="382524" y="1386665"/>
            <a:ext cx="913248" cy="813731"/>
          </a:xfrm>
          <a:prstGeom prst="ellipse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Sustainable - Free nature icons">
            <a:extLst>
              <a:ext uri="{FF2B5EF4-FFF2-40B4-BE49-F238E27FC236}">
                <a16:creationId xmlns:a16="http://schemas.microsoft.com/office/drawing/2014/main" id="{DFC66E39-5FAF-A634-85A2-C2AAEC5DA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08" y="2438961"/>
            <a:ext cx="573985" cy="57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F3471D66-2D35-06BB-D014-5BE23E582E86}"/>
              </a:ext>
            </a:extLst>
          </p:cNvPr>
          <p:cNvSpPr/>
          <p:nvPr/>
        </p:nvSpPr>
        <p:spPr>
          <a:xfrm>
            <a:off x="374890" y="2337123"/>
            <a:ext cx="862204" cy="766778"/>
          </a:xfrm>
          <a:prstGeom prst="ellipse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131AF62-12BD-458E-249F-DA39B38B2075}"/>
              </a:ext>
            </a:extLst>
          </p:cNvPr>
          <p:cNvSpPr/>
          <p:nvPr/>
        </p:nvSpPr>
        <p:spPr>
          <a:xfrm>
            <a:off x="441091" y="3205739"/>
            <a:ext cx="818913" cy="718365"/>
          </a:xfrm>
          <a:prstGeom prst="ellipse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2D00A03-2F50-FABD-05B2-D65BFECF7DD1}"/>
              </a:ext>
            </a:extLst>
          </p:cNvPr>
          <p:cNvSpPr/>
          <p:nvPr/>
        </p:nvSpPr>
        <p:spPr>
          <a:xfrm>
            <a:off x="482228" y="4080514"/>
            <a:ext cx="781440" cy="769240"/>
          </a:xfrm>
          <a:prstGeom prst="ellipse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Family With Rising Arrow Comments - Socioeconomic Icon - 942x980 PNG  Download - PNGkit">
            <a:extLst>
              <a:ext uri="{FF2B5EF4-FFF2-40B4-BE49-F238E27FC236}">
                <a16:creationId xmlns:a16="http://schemas.microsoft.com/office/drawing/2014/main" id="{00D80B0E-7031-9E21-610C-7B959EBB3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5" b="96417" l="5366" r="96585">
                        <a14:foregroundMark x1="16463" y1="27436" x2="16463" y2="27436"/>
                        <a14:foregroundMark x1="34390" y1="41433" x2="34390" y2="41433"/>
                        <a14:foregroundMark x1="52927" y1="30571" x2="52927" y2="30571"/>
                        <a14:foregroundMark x1="54268" y1="8399" x2="54268" y2="8399"/>
                        <a14:foregroundMark x1="11829" y1="8063" x2="11829" y2="8063"/>
                        <a14:foregroundMark x1="5366" y1="26204" x2="5366" y2="26204"/>
                        <a14:foregroundMark x1="55000" y1="5151" x2="55000" y2="5151"/>
                        <a14:foregroundMark x1="91220" y1="50504" x2="91220" y2="50504"/>
                        <a14:foregroundMark x1="92439" y1="49384" x2="92439" y2="49384"/>
                        <a14:foregroundMark x1="92439" y1="55431" x2="92439" y2="55431"/>
                        <a14:foregroundMark x1="95000" y1="43785" x2="95000" y2="43785"/>
                        <a14:foregroundMark x1="96951" y1="41321" x2="96951" y2="41321"/>
                        <a14:foregroundMark x1="27805" y1="93057" x2="27805" y2="93057"/>
                        <a14:foregroundMark x1="27805" y1="94177" x2="27805" y2="94177"/>
                        <a14:foregroundMark x1="27195" y1="96417" x2="27195" y2="96417"/>
                        <a14:foregroundMark x1="33659" y1="34714" x2="33659" y2="3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42" y="3368871"/>
            <a:ext cx="474315" cy="51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eritage Icon - Heritage Conservation Icon - (810x810) Png Clipart Download">
            <a:extLst>
              <a:ext uri="{FF2B5EF4-FFF2-40B4-BE49-F238E27FC236}">
                <a16:creationId xmlns:a16="http://schemas.microsoft.com/office/drawing/2014/main" id="{BA7CEFC8-DBF9-EE57-A331-DC450E788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37" y="1457148"/>
            <a:ext cx="617404" cy="61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nvironment icon PNG and SVG Vector Free Download">
            <a:extLst>
              <a:ext uri="{FF2B5EF4-FFF2-40B4-BE49-F238E27FC236}">
                <a16:creationId xmlns:a16="http://schemas.microsoft.com/office/drawing/2014/main" id="{99695417-73CD-86D8-4FF8-10AE8E798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10" b="96903" l="897" r="96413">
                        <a14:foregroundMark x1="5381" y1="53982" x2="5381" y2="53982"/>
                        <a14:foregroundMark x1="12108" y1="16372" x2="12108" y2="16372"/>
                        <a14:foregroundMark x1="75336" y1="11947" x2="75336" y2="11947"/>
                        <a14:foregroundMark x1="62780" y1="30088" x2="62780" y2="30088"/>
                        <a14:foregroundMark x1="57399" y1="54425" x2="57399" y2="54425"/>
                        <a14:foregroundMark x1="59193" y1="5310" x2="61435" y2="35841"/>
                        <a14:foregroundMark x1="68161" y1="12389" x2="96413" y2="35841"/>
                        <a14:foregroundMark x1="19731" y1="51770" x2="45291" y2="67257"/>
                        <a14:foregroundMark x1="62332" y1="95133" x2="83408" y2="89823"/>
                        <a14:foregroundMark x1="10762" y1="70796" x2="32287" y2="87168"/>
                        <a14:foregroundMark x1="12108" y1="51770" x2="1345" y2="41150"/>
                        <a14:foregroundMark x1="46637" y1="91593" x2="55157" y2="96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12" y="4203951"/>
            <a:ext cx="551887" cy="55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6D06E99-C5B7-2F02-B042-201E0C7AE712}"/>
              </a:ext>
            </a:extLst>
          </p:cNvPr>
          <p:cNvSpPr txBox="1"/>
          <p:nvPr/>
        </p:nvSpPr>
        <p:spPr>
          <a:xfrm>
            <a:off x="1077746" y="346077"/>
            <a:ext cx="55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4.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8DF5A5-B85E-B4A5-C153-F7A86D560C8E}"/>
              </a:ext>
            </a:extLst>
          </p:cNvPr>
          <p:cNvSpPr txBox="1"/>
          <p:nvPr/>
        </p:nvSpPr>
        <p:spPr>
          <a:xfrm>
            <a:off x="1483622" y="3395030"/>
            <a:ext cx="6112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70C0"/>
                </a:solidFill>
              </a:rPr>
              <a:t>4.3. Training and Certification of </a:t>
            </a:r>
            <a:r>
              <a:rPr lang="en-US" sz="2000" b="1" dirty="0">
                <a:solidFill>
                  <a:srgbClr val="0070C0"/>
                </a:solidFill>
              </a:rPr>
              <a:t>Adventure Tour Guides</a:t>
            </a:r>
          </a:p>
        </p:txBody>
      </p:sp>
      <p:pic>
        <p:nvPicPr>
          <p:cNvPr id="28" name="Picture 10" descr="Environment icon PNG and SVG Vector Free Download">
            <a:extLst>
              <a:ext uri="{FF2B5EF4-FFF2-40B4-BE49-F238E27FC236}">
                <a16:creationId xmlns:a16="http://schemas.microsoft.com/office/drawing/2014/main" id="{BA6FAC8B-4087-B53F-90E0-BAB711C0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10" b="96903" l="897" r="96413">
                        <a14:foregroundMark x1="5381" y1="53982" x2="5381" y2="53982"/>
                        <a14:foregroundMark x1="12108" y1="16372" x2="12108" y2="16372"/>
                        <a14:foregroundMark x1="75336" y1="11947" x2="75336" y2="11947"/>
                        <a14:foregroundMark x1="62780" y1="30088" x2="62780" y2="30088"/>
                        <a14:foregroundMark x1="57399" y1="54425" x2="57399" y2="54425"/>
                        <a14:foregroundMark x1="59193" y1="5310" x2="61435" y2="35841"/>
                        <a14:foregroundMark x1="68161" y1="12389" x2="96413" y2="35841"/>
                        <a14:foregroundMark x1="19731" y1="51770" x2="45291" y2="67257"/>
                        <a14:foregroundMark x1="62332" y1="95133" x2="83408" y2="89823"/>
                        <a14:foregroundMark x1="10762" y1="70796" x2="32287" y2="87168"/>
                        <a14:foregroundMark x1="12108" y1="51770" x2="1345" y2="41150"/>
                        <a14:foregroundMark x1="46637" y1="91593" x2="55157" y2="96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6" y="4984552"/>
            <a:ext cx="582781" cy="59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D2C8A4CF-5021-2E56-B8AC-C63D4BCD8E39}"/>
              </a:ext>
            </a:extLst>
          </p:cNvPr>
          <p:cNvSpPr/>
          <p:nvPr/>
        </p:nvSpPr>
        <p:spPr>
          <a:xfrm>
            <a:off x="515237" y="4912141"/>
            <a:ext cx="818914" cy="811910"/>
          </a:xfrm>
          <a:prstGeom prst="ellipse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51E88F-4076-2ABF-9FA5-AC9CEDF5150F}"/>
              </a:ext>
            </a:extLst>
          </p:cNvPr>
          <p:cNvSpPr txBox="1"/>
          <p:nvPr/>
        </p:nvSpPr>
        <p:spPr>
          <a:xfrm>
            <a:off x="1417252" y="4229013"/>
            <a:ext cx="6112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4.4. National and State </a:t>
            </a:r>
            <a:r>
              <a:rPr lang="en-US" sz="2000" b="1" dirty="0"/>
              <a:t>Resource Centres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124689-CA6A-0811-18C9-22DF2AA6FE53}"/>
              </a:ext>
            </a:extLst>
          </p:cNvPr>
          <p:cNvSpPr txBox="1"/>
          <p:nvPr/>
        </p:nvSpPr>
        <p:spPr>
          <a:xfrm>
            <a:off x="1438940" y="5123539"/>
            <a:ext cx="6112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70C0"/>
                </a:solidFill>
              </a:rPr>
              <a:t>4.5. </a:t>
            </a:r>
            <a:r>
              <a:rPr lang="en-US" sz="2000" b="1" dirty="0">
                <a:solidFill>
                  <a:srgbClr val="0070C0"/>
                </a:solidFill>
              </a:rPr>
              <a:t>Certification</a:t>
            </a:r>
            <a:r>
              <a:rPr lang="en-US" sz="2000" dirty="0">
                <a:solidFill>
                  <a:srgbClr val="0070C0"/>
                </a:solidFill>
              </a:rPr>
              <a:t> for Adventure Activity Service Providers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7C51C7-42F3-BDC1-2FE5-F68FE389AB97}"/>
              </a:ext>
            </a:extLst>
          </p:cNvPr>
          <p:cNvSpPr txBox="1"/>
          <p:nvPr/>
        </p:nvSpPr>
        <p:spPr>
          <a:xfrm>
            <a:off x="1438940" y="2539143"/>
            <a:ext cx="65918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4.2. </a:t>
            </a:r>
            <a:r>
              <a:rPr lang="en-US" sz="2000" b="1" dirty="0"/>
              <a:t>Skill Training </a:t>
            </a:r>
            <a:r>
              <a:rPr lang="en-US" sz="2000" dirty="0"/>
              <a:t>and Capacity Building of </a:t>
            </a:r>
            <a:r>
              <a:rPr lang="en-US" sz="2000" b="1" dirty="0"/>
              <a:t>Local Communities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E0F86E-D158-000A-75DD-2DFC15572962}"/>
              </a:ext>
            </a:extLst>
          </p:cNvPr>
          <p:cNvGrpSpPr/>
          <p:nvPr/>
        </p:nvGrpSpPr>
        <p:grpSpPr>
          <a:xfrm>
            <a:off x="-89452" y="139149"/>
            <a:ext cx="12281452" cy="932576"/>
            <a:chOff x="0" y="271422"/>
            <a:chExt cx="12192000" cy="8301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26BAA3-2BAF-E3C0-8521-85A14285DE29}"/>
                </a:ext>
              </a:extLst>
            </p:cNvPr>
            <p:cNvSpPr/>
            <p:nvPr/>
          </p:nvSpPr>
          <p:spPr>
            <a:xfrm>
              <a:off x="0" y="271422"/>
              <a:ext cx="12192000" cy="830119"/>
            </a:xfrm>
            <a:prstGeom prst="rect">
              <a:avLst/>
            </a:prstGeom>
            <a:solidFill>
              <a:srgbClr val="41A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Strategy Pillar: </a:t>
              </a:r>
              <a:r>
                <a:rPr lang="en-US" sz="3200" b="1" i="0" u="none" strike="noStrike" dirty="0">
                  <a:solidFill>
                    <a:schemeClr val="bg1"/>
                  </a:solidFill>
                  <a:effectLst/>
                </a:rPr>
                <a:t>Skills, Capacity Building and Certification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643836-C795-865D-B07A-B8C4A8E840AF}"/>
                </a:ext>
              </a:extLst>
            </p:cNvPr>
            <p:cNvSpPr/>
            <p:nvPr/>
          </p:nvSpPr>
          <p:spPr>
            <a:xfrm>
              <a:off x="121093" y="271423"/>
              <a:ext cx="839129" cy="83011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41AF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See the source image">
              <a:extLst>
                <a:ext uri="{FF2B5EF4-FFF2-40B4-BE49-F238E27FC236}">
                  <a16:creationId xmlns:a16="http://schemas.microsoft.com/office/drawing/2014/main" id="{D143879C-8E4C-5868-E575-91EDA8C2F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51" y="367885"/>
              <a:ext cx="432211" cy="73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>
            <a:extLst>
              <a:ext uri="{FF2B5EF4-FFF2-40B4-BE49-F238E27FC236}">
                <a16:creationId xmlns:a16="http://schemas.microsoft.com/office/drawing/2014/main" id="{06CBF403-95B6-C26E-3038-A92C4A869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148" y="3705689"/>
            <a:ext cx="4017377" cy="312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42170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4053</TotalTime>
  <Words>1862</Words>
  <Application>Microsoft Office PowerPoint</Application>
  <PresentationFormat>Widescreen</PresentationFormat>
  <Paragraphs>257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Bahnschrift Condensed</vt:lpstr>
      <vt:lpstr>Calibri</vt:lpstr>
      <vt:lpstr>Calibri Light</vt:lpstr>
      <vt:lpstr>Wingdings</vt:lpstr>
      <vt:lpstr>Theme2</vt:lpstr>
      <vt:lpstr>National Strategy for Adventure Tourism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Amiksha Jain</dc:creator>
  <cp:lastModifiedBy>NIWS GOA</cp:lastModifiedBy>
  <cp:revision>239</cp:revision>
  <dcterms:created xsi:type="dcterms:W3CDTF">2022-05-25T10:44:17Z</dcterms:created>
  <dcterms:modified xsi:type="dcterms:W3CDTF">2023-03-29T04:24:04Z</dcterms:modified>
</cp:coreProperties>
</file>